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852" r:id="rId2"/>
    <p:sldMasterId id="2147483859" r:id="rId3"/>
    <p:sldMasterId id="2147483866" r:id="rId4"/>
  </p:sldMasterIdLst>
  <p:notesMasterIdLst>
    <p:notesMasterId r:id="rId65"/>
  </p:notesMasterIdLst>
  <p:sldIdLst>
    <p:sldId id="391" r:id="rId5"/>
    <p:sldId id="551" r:id="rId6"/>
    <p:sldId id="1337" r:id="rId7"/>
    <p:sldId id="1339" r:id="rId8"/>
    <p:sldId id="1338" r:id="rId9"/>
    <p:sldId id="1340" r:id="rId10"/>
    <p:sldId id="432" r:id="rId11"/>
    <p:sldId id="584" r:id="rId12"/>
    <p:sldId id="507" r:id="rId13"/>
    <p:sldId id="362" r:id="rId14"/>
    <p:sldId id="438" r:id="rId15"/>
    <p:sldId id="472" r:id="rId16"/>
    <p:sldId id="480" r:id="rId17"/>
    <p:sldId id="631" r:id="rId18"/>
    <p:sldId id="474" r:id="rId19"/>
    <p:sldId id="620" r:id="rId20"/>
    <p:sldId id="621" r:id="rId21"/>
    <p:sldId id="539" r:id="rId22"/>
    <p:sldId id="540" r:id="rId23"/>
    <p:sldId id="633" r:id="rId24"/>
    <p:sldId id="649" r:id="rId25"/>
    <p:sldId id="509" r:id="rId26"/>
    <p:sldId id="554" r:id="rId27"/>
    <p:sldId id="555" r:id="rId28"/>
    <p:sldId id="556" r:id="rId29"/>
    <p:sldId id="632" r:id="rId30"/>
    <p:sldId id="650" r:id="rId31"/>
    <p:sldId id="538" r:id="rId32"/>
    <p:sldId id="635" r:id="rId33"/>
    <p:sldId id="653" r:id="rId34"/>
    <p:sldId id="496" r:id="rId35"/>
    <p:sldId id="645" r:id="rId36"/>
    <p:sldId id="651" r:id="rId37"/>
    <p:sldId id="499" r:id="rId38"/>
    <p:sldId id="564" r:id="rId39"/>
    <p:sldId id="527" r:id="rId40"/>
    <p:sldId id="630" r:id="rId41"/>
    <p:sldId id="663" r:id="rId42"/>
    <p:sldId id="567" r:id="rId43"/>
    <p:sldId id="652" r:id="rId44"/>
    <p:sldId id="636" r:id="rId45"/>
    <p:sldId id="664" r:id="rId46"/>
    <p:sldId id="644" r:id="rId47"/>
    <p:sldId id="661" r:id="rId48"/>
    <p:sldId id="488" r:id="rId49"/>
    <p:sldId id="550" r:id="rId50"/>
    <p:sldId id="587" r:id="rId51"/>
    <p:sldId id="545" r:id="rId52"/>
    <p:sldId id="546" r:id="rId53"/>
    <p:sldId id="547" r:id="rId54"/>
    <p:sldId id="637" r:id="rId55"/>
    <p:sldId id="660" r:id="rId56"/>
    <p:sldId id="514" r:id="rId57"/>
    <p:sldId id="669" r:id="rId58"/>
    <p:sldId id="518" r:id="rId59"/>
    <p:sldId id="667" r:id="rId60"/>
    <p:sldId id="668" r:id="rId61"/>
    <p:sldId id="665" r:id="rId62"/>
    <p:sldId id="666" r:id="rId63"/>
    <p:sldId id="497" r:id="rId64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65" autoAdjust="0"/>
    <p:restoredTop sz="95226" autoAdjust="0"/>
  </p:normalViewPr>
  <p:slideViewPr>
    <p:cSldViewPr snapToGrid="0">
      <p:cViewPr varScale="1">
        <p:scale>
          <a:sx n="110" d="100"/>
          <a:sy n="110" d="100"/>
        </p:scale>
        <p:origin x="1164" y="108"/>
      </p:cViewPr>
      <p:guideLst/>
    </p:cSldViewPr>
  </p:slideViewPr>
  <p:outlineViewPr>
    <p:cViewPr>
      <p:scale>
        <a:sx n="33" d="100"/>
        <a:sy n="33" d="100"/>
      </p:scale>
      <p:origin x="0" y="-27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3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4" tIns="48327" rIns="96654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4" tIns="48327" rIns="96654" bIns="48327" rtlCol="0"/>
          <a:lstStyle>
            <a:lvl1pPr algn="r">
              <a:defRPr sz="1200"/>
            </a:lvl1pPr>
          </a:lstStyle>
          <a:p>
            <a:fld id="{168384FB-E03C-4415-A327-8C4F91099398}" type="datetimeFigureOut">
              <a:rPr lang="en-US" smtClean="0"/>
              <a:t>5/4/2021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4" tIns="48327" rIns="96654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3"/>
          </a:xfrm>
          <a:prstGeom prst="rect">
            <a:avLst/>
          </a:prstGeom>
        </p:spPr>
        <p:txBody>
          <a:bodyPr vert="horz" lIns="96654" tIns="48327" rIns="96654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54" tIns="48327" rIns="96654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54" tIns="48327" rIns="96654" bIns="48327" rtlCol="0" anchor="b"/>
          <a:lstStyle>
            <a:lvl1pPr algn="r">
              <a:defRPr sz="1200"/>
            </a:lvl1pPr>
          </a:lstStyle>
          <a:p>
            <a:fld id="{70C41E20-F573-413B-93D2-B5B5DBE7AC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65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9088" y="1700213"/>
            <a:ext cx="6116637" cy="4586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42379-50A9-48CD-8576-149B6ACBC72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 lIns="112021" tIns="56012" rIns="112021" bIns="56012"/>
          <a:lstStyle/>
          <a:p>
            <a:pPr defTabSz="1295919">
              <a:defRPr/>
            </a:pPr>
            <a:r>
              <a:rPr lang="en-US" sz="19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3/19/2021</a:t>
            </a:r>
          </a:p>
        </p:txBody>
      </p:sp>
    </p:spTree>
    <p:extLst>
      <p:ext uri="{BB962C8B-B14F-4D97-AF65-F5344CB8AC3E}">
        <p14:creationId xmlns:p14="http://schemas.microsoft.com/office/powerpoint/2010/main" val="126285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14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66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“P” in HIPAA does not stand for “privacy”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r>
              <a:rPr lang="en-US" dirty="0"/>
              <a:t>“Transactions” span financial and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administrative activities, including: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• Health care claims or equivalent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encounter information.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• Health care payment and remittance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advice.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• Coordination of benefits.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Health care claim status.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• Enrollment and disenrollment in a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health plan.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• Eligibility for a health plan.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• Health plan premium payments.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• Referral certification and authorization.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• First report of injury.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• Health claims attachments.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• Health care electronic funds transfers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(EFT) and remittance advice.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• Other transactions that the [HHS]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Secretary may prescribe by regulation.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45 C.F.R. § 160.103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lvl="1">
              <a:buClr>
                <a:srgbClr val="404040"/>
              </a:buClr>
            </a:pPr>
            <a:r>
              <a:rPr lang="en-US" sz="2500" dirty="0">
                <a:solidFill>
                  <a:srgbClr val="008877"/>
                </a:solidFill>
              </a:rPr>
              <a:t>What is it?</a:t>
            </a:r>
          </a:p>
          <a:p>
            <a:pPr lvl="1">
              <a:buClr>
                <a:srgbClr val="404040"/>
              </a:buClr>
            </a:pPr>
            <a:r>
              <a:rPr lang="en-US" sz="2500" dirty="0">
                <a:solidFill>
                  <a:srgbClr val="008877"/>
                </a:solidFill>
              </a:rPr>
              <a:t>What does it do?</a:t>
            </a:r>
          </a:p>
          <a:p>
            <a:pPr lvl="1">
              <a:buClr>
                <a:srgbClr val="404040"/>
              </a:buClr>
            </a:pPr>
            <a:r>
              <a:rPr lang="en-US" sz="2500" dirty="0">
                <a:solidFill>
                  <a:srgbClr val="008877"/>
                </a:solidFill>
              </a:rPr>
              <a:t>What does it cover?</a:t>
            </a:r>
          </a:p>
          <a:p>
            <a:pPr lvl="1">
              <a:buClr>
                <a:srgbClr val="404040"/>
              </a:buClr>
            </a:pPr>
            <a:r>
              <a:rPr lang="en-US" sz="2500" dirty="0">
                <a:solidFill>
                  <a:srgbClr val="008877"/>
                </a:solidFill>
              </a:rPr>
              <a:t>To whom does it apply?</a:t>
            </a:r>
          </a:p>
          <a:p>
            <a:pPr lvl="1">
              <a:buClr>
                <a:srgbClr val="404040"/>
              </a:buClr>
            </a:pPr>
            <a:r>
              <a:rPr lang="en-US" sz="2500" dirty="0">
                <a:solidFill>
                  <a:srgbClr val="008877"/>
                </a:solidFill>
              </a:rPr>
              <a:t>What does it require?</a:t>
            </a:r>
          </a:p>
          <a:p>
            <a:pPr lvl="1">
              <a:buClr>
                <a:srgbClr val="404040"/>
              </a:buClr>
            </a:pPr>
            <a:r>
              <a:rPr lang="en-US" sz="2500" dirty="0">
                <a:solidFill>
                  <a:srgbClr val="008877"/>
                </a:solidFill>
              </a:rPr>
              <a:t>What does it allow?</a:t>
            </a:r>
          </a:p>
          <a:p>
            <a:pPr lvl="1">
              <a:buClr>
                <a:srgbClr val="404040"/>
              </a:buClr>
            </a:pPr>
            <a:r>
              <a:rPr lang="en-US" sz="2500" dirty="0">
                <a:solidFill>
                  <a:srgbClr val="008877"/>
                </a:solidFill>
              </a:rPr>
              <a:t>What is a breach?</a:t>
            </a:r>
          </a:p>
          <a:p>
            <a:pPr lvl="1">
              <a:buClr>
                <a:srgbClr val="404040"/>
              </a:buClr>
            </a:pPr>
            <a:r>
              <a:rPr lang="en-US" sz="2500" dirty="0">
                <a:solidFill>
                  <a:srgbClr val="008877"/>
                </a:solidFill>
              </a:rPr>
              <a:t>What must be done?</a:t>
            </a:r>
          </a:p>
          <a:p>
            <a:pPr lvl="1">
              <a:buClr>
                <a:srgbClr val="404040"/>
              </a:buClr>
            </a:pPr>
            <a:r>
              <a:rPr lang="en-US" sz="2500" dirty="0">
                <a:solidFill>
                  <a:srgbClr val="008877"/>
                </a:solidFill>
              </a:rPr>
              <a:t>How is it enforced</a:t>
            </a:r>
          </a:p>
          <a:p>
            <a:pPr lvl="1">
              <a:buClr>
                <a:srgbClr val="404040"/>
              </a:buClr>
            </a:pPr>
            <a:r>
              <a:rPr lang="en-US" sz="2500" dirty="0">
                <a:solidFill>
                  <a:srgbClr val="008877"/>
                </a:solidFill>
              </a:rPr>
              <a:t>What are the penalties?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Patient rights under HIPAA: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Right to access</a:t>
            </a:r>
            <a:r>
              <a:rPr lang="en-US" baseline="0" dirty="0"/>
              <a:t> </a:t>
            </a:r>
            <a:endParaRPr lang="en-US" dirty="0"/>
          </a:p>
          <a:p>
            <a:pPr eaLnBrk="1" hangingPunct="1">
              <a:spcBef>
                <a:spcPct val="0"/>
              </a:spcBef>
            </a:pPr>
            <a:r>
              <a:rPr lang="en-US" dirty="0"/>
              <a:t>Right to request amendment of PHI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Right</a:t>
            </a:r>
            <a:r>
              <a:rPr lang="en-US" baseline="0" dirty="0"/>
              <a:t> to request confidential communications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/>
              <a:t>Right to an accounting of disclosures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/>
              <a:t>Notice of privacy practices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Patient rights under HIPAA: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Right to access</a:t>
            </a:r>
            <a:r>
              <a:rPr lang="en-US" baseline="0" dirty="0"/>
              <a:t> </a:t>
            </a:r>
            <a:endParaRPr lang="en-US" dirty="0"/>
          </a:p>
          <a:p>
            <a:pPr eaLnBrk="1" hangingPunct="1">
              <a:spcBef>
                <a:spcPct val="0"/>
              </a:spcBef>
            </a:pPr>
            <a:r>
              <a:rPr lang="en-US" dirty="0"/>
              <a:t>Right to request amendment of PHI</a:t>
            </a:r>
          </a:p>
          <a:p>
            <a:pPr eaLnBrk="1" hangingPunct="1">
              <a:spcBef>
                <a:spcPct val="0"/>
              </a:spcBef>
            </a:pPr>
            <a:r>
              <a:rPr lang="en-US" dirty="0"/>
              <a:t>Right</a:t>
            </a:r>
            <a:r>
              <a:rPr lang="en-US" baseline="0" dirty="0"/>
              <a:t> to request confidential communications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/>
              <a:t>Right to an accounting of disclosures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/>
              <a:t>Notice of privacy practices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99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4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9088" y="1700213"/>
            <a:ext cx="6116637" cy="4586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4E2EC-2453-4B33-827F-4DBFAD9F6F8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 lIns="112021" tIns="56012" rIns="112021" bIns="56012"/>
          <a:lstStyle/>
          <a:p>
            <a:pPr defTabSz="1295919">
              <a:defRPr/>
            </a:pPr>
            <a:r>
              <a:rPr lang="en-US" sz="19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3/19/2021</a:t>
            </a:r>
          </a:p>
        </p:txBody>
      </p:sp>
    </p:spTree>
    <p:extLst>
      <p:ext uri="{BB962C8B-B14F-4D97-AF65-F5344CB8AC3E}">
        <p14:creationId xmlns:p14="http://schemas.microsoft.com/office/powerpoint/2010/main" val="1188037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1">
              <a:buClr>
                <a:srgbClr val="404040"/>
              </a:buClr>
            </a:pPr>
            <a:r>
              <a:rPr lang="en-US" dirty="0"/>
              <a:t>First question to ask – Are you a covered entity?</a:t>
            </a:r>
          </a:p>
          <a:p>
            <a:pPr lvl="1">
              <a:buClr>
                <a:srgbClr val="404040"/>
              </a:buClr>
            </a:pPr>
            <a:r>
              <a:rPr lang="en-US" dirty="0"/>
              <a:t>If not, HIPAA does not apply to you</a:t>
            </a:r>
          </a:p>
          <a:p>
            <a:pPr lvl="1">
              <a:buClr>
                <a:srgbClr val="404040"/>
              </a:buClr>
            </a:pPr>
            <a:r>
              <a:rPr lang="en-US" dirty="0"/>
              <a:t>State privacy laws may still apply</a:t>
            </a:r>
          </a:p>
          <a:p>
            <a:pPr lvl="1">
              <a:buClr>
                <a:srgbClr val="404040"/>
              </a:buClr>
            </a:pPr>
            <a:endParaRPr lang="en-US" dirty="0"/>
          </a:p>
          <a:p>
            <a:pPr lvl="1">
              <a:buClr>
                <a:srgbClr val="404040"/>
              </a:buClr>
            </a:pPr>
            <a:r>
              <a:rPr lang="en-US" dirty="0"/>
              <a:t>Health care clearinghouse - Entities that process nonstandard health information into a standard format. Classic example – billing company that receives Medicare claims and converts them to a format that Medicare’s electronic system will understand.</a:t>
            </a:r>
          </a:p>
          <a:p>
            <a:pPr lvl="1">
              <a:buClr>
                <a:srgbClr val="404040"/>
              </a:buClr>
            </a:pPr>
            <a:endParaRPr lang="en-US" dirty="0"/>
          </a:p>
          <a:p>
            <a:pPr lvl="1">
              <a:buClr>
                <a:srgbClr val="404040"/>
              </a:buClr>
            </a:pPr>
            <a:r>
              <a:rPr lang="en-US" dirty="0"/>
              <a:t>Business associates –must comply with some provisions, directly subject to penalties, covered entity must enter into a BAA with each of its BAs </a:t>
            </a:r>
          </a:p>
          <a:p>
            <a:pPr lvl="1">
              <a:buClr>
                <a:srgbClr val="404040"/>
              </a:buClr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1">
              <a:buClr>
                <a:srgbClr val="404040"/>
              </a:buClr>
            </a:pPr>
            <a:r>
              <a:rPr lang="en-US" dirty="0"/>
              <a:t>First question to ask – Are you a covered entity?</a:t>
            </a:r>
          </a:p>
          <a:p>
            <a:pPr lvl="1">
              <a:buClr>
                <a:srgbClr val="404040"/>
              </a:buClr>
            </a:pPr>
            <a:r>
              <a:rPr lang="en-US" dirty="0"/>
              <a:t>If not, HIPAA does not apply to you</a:t>
            </a:r>
          </a:p>
          <a:p>
            <a:pPr lvl="1">
              <a:buClr>
                <a:srgbClr val="404040"/>
              </a:buClr>
            </a:pPr>
            <a:r>
              <a:rPr lang="en-US" dirty="0"/>
              <a:t>State privacy laws may still apply</a:t>
            </a:r>
          </a:p>
          <a:p>
            <a:pPr lvl="1">
              <a:buClr>
                <a:srgbClr val="404040"/>
              </a:buClr>
            </a:pPr>
            <a:endParaRPr lang="en-US" dirty="0"/>
          </a:p>
          <a:p>
            <a:pPr lvl="1">
              <a:buClr>
                <a:srgbClr val="404040"/>
              </a:buClr>
            </a:pPr>
            <a:r>
              <a:rPr lang="en-US" dirty="0"/>
              <a:t>DENISE – describe each</a:t>
            </a:r>
          </a:p>
          <a:p>
            <a:pPr lvl="1">
              <a:buClr>
                <a:srgbClr val="404040"/>
              </a:buClr>
            </a:pPr>
            <a:endParaRPr lang="en-US" dirty="0"/>
          </a:p>
          <a:p>
            <a:pPr lvl="1">
              <a:buClr>
                <a:srgbClr val="404040"/>
              </a:buClr>
            </a:pPr>
            <a:r>
              <a:rPr lang="en-US" dirty="0"/>
              <a:t>Health care providers that transmit health information electronically related to payment</a:t>
            </a:r>
          </a:p>
          <a:p>
            <a:pPr lvl="1">
              <a:buClr>
                <a:srgbClr val="404040"/>
              </a:buClr>
            </a:pPr>
            <a:endParaRPr lang="en-US" dirty="0"/>
          </a:p>
          <a:p>
            <a:pPr lvl="1">
              <a:buClr>
                <a:srgbClr val="404040"/>
              </a:buClr>
            </a:pPr>
            <a:r>
              <a:rPr lang="en-US" dirty="0"/>
              <a:t>Business associates –must comply with some provisions, directly subject to penalties, covered entity must enter into a BAA with each of its BAs </a:t>
            </a:r>
          </a:p>
          <a:p>
            <a:pPr lvl="1">
              <a:buClr>
                <a:srgbClr val="404040"/>
              </a:buClr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1">
              <a:buClr>
                <a:srgbClr val="404040"/>
              </a:buClr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1">
              <a:buClr>
                <a:srgbClr val="404040"/>
              </a:buClr>
            </a:pPr>
            <a:endParaRPr lang="en-US" baseline="0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84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82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34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841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8275" y="1644650"/>
            <a:ext cx="5921375" cy="4440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1CD88-B4A6-4FD8-9380-730D089A036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 lIns="112021" tIns="56012" rIns="112021" bIns="56012"/>
          <a:lstStyle/>
          <a:p>
            <a:pPr defTabSz="1248952"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3/19/2021</a:t>
            </a:r>
          </a:p>
        </p:txBody>
      </p:sp>
    </p:spTree>
    <p:extLst>
      <p:ext uri="{BB962C8B-B14F-4D97-AF65-F5344CB8AC3E}">
        <p14:creationId xmlns:p14="http://schemas.microsoft.com/office/powerpoint/2010/main" val="19377572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380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886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1">
              <a:buClr>
                <a:srgbClr val="404040"/>
              </a:buClr>
            </a:pPr>
            <a:endParaRPr lang="en-US" sz="2500" dirty="0">
              <a:solidFill>
                <a:srgbClr val="008877"/>
              </a:solidFill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546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503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1">
              <a:buClr>
                <a:srgbClr val="404040"/>
              </a:buClr>
            </a:pPr>
            <a:endParaRPr lang="en-US" sz="2500" dirty="0">
              <a:solidFill>
                <a:srgbClr val="008877"/>
              </a:solidFill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588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1">
              <a:buClr>
                <a:srgbClr val="404040"/>
              </a:buClr>
            </a:pPr>
            <a:endParaRPr lang="en-US" sz="2500" dirty="0">
              <a:solidFill>
                <a:srgbClr val="008877"/>
              </a:solidFill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588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7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8275" y="1644650"/>
            <a:ext cx="5921375" cy="4440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1CD88-B4A6-4FD8-9380-730D089A036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 lIns="112021" tIns="56012" rIns="112021" bIns="56012"/>
          <a:lstStyle/>
          <a:p>
            <a:pPr defTabSz="1248952"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3/19/2021</a:t>
            </a:r>
          </a:p>
        </p:txBody>
      </p:sp>
    </p:spTree>
    <p:extLst>
      <p:ext uri="{BB962C8B-B14F-4D97-AF65-F5344CB8AC3E}">
        <p14:creationId xmlns:p14="http://schemas.microsoft.com/office/powerpoint/2010/main" val="38598155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345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766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749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1">
              <a:buClr>
                <a:srgbClr val="404040"/>
              </a:buClr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4162"/>
            <a:fld id="{0A568234-3C94-5441-9BE6-F55F3848C366}" type="slidenum">
              <a:rPr lang="en-US">
                <a:solidFill>
                  <a:prstClr val="black"/>
                </a:solidFill>
                <a:latin typeface="Calibri"/>
              </a:rPr>
              <a:pPr defTabSz="474162"/>
              <a:t>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5549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35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8275" y="1644650"/>
            <a:ext cx="5921375" cy="4440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1CD88-B4A6-4FD8-9380-730D089A036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 lIns="112021" tIns="56012" rIns="112021" bIns="56012"/>
          <a:lstStyle/>
          <a:p>
            <a:pPr defTabSz="1248952"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3/19/2021</a:t>
            </a:r>
          </a:p>
        </p:txBody>
      </p:sp>
    </p:spTree>
    <p:extLst>
      <p:ext uri="{BB962C8B-B14F-4D97-AF65-F5344CB8AC3E}">
        <p14:creationId xmlns:p14="http://schemas.microsoft.com/office/powerpoint/2010/main" val="3191428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538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508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1299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081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60700" y="539750"/>
            <a:ext cx="3589338" cy="2692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Wingdings" charset="2"/>
              <a:cs typeface="Wingdings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4162"/>
            <a:fld id="{E52C89ED-5050-4898-A1CE-99B338E556AB}" type="slidenum">
              <a:rPr lang="en-US">
                <a:solidFill>
                  <a:prstClr val="black"/>
                </a:solidFill>
                <a:latin typeface="Calibri"/>
              </a:rPr>
              <a:pPr defTabSz="474162"/>
              <a:t>60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4054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9088" y="1700213"/>
            <a:ext cx="6116637" cy="4586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5535C-8D72-4B48-93BD-B288A58F937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 lIns="112021" tIns="56012" rIns="112021" bIns="56012"/>
          <a:lstStyle/>
          <a:p>
            <a:pPr defTabSz="1295919">
              <a:defRPr/>
            </a:pPr>
            <a:r>
              <a:rPr lang="en-US" sz="19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3/19/2021</a:t>
            </a:r>
          </a:p>
        </p:txBody>
      </p:sp>
    </p:spTree>
    <p:extLst>
      <p:ext uri="{BB962C8B-B14F-4D97-AF65-F5344CB8AC3E}">
        <p14:creationId xmlns:p14="http://schemas.microsoft.com/office/powerpoint/2010/main" val="2098477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2:00 - 5:00 p.m.</a:t>
            </a:r>
          </a:p>
          <a:p>
            <a:r>
              <a:rPr lang="en-US" dirty="0"/>
              <a:t>P-102</a:t>
            </a:r>
          </a:p>
          <a:p>
            <a:r>
              <a:rPr lang="en-US" dirty="0"/>
              <a:t>PUBLIC HEALTH AND DATA PRIVACY</a:t>
            </a:r>
          </a:p>
          <a:p>
            <a:r>
              <a:rPr lang="en-US" dirty="0"/>
              <a:t>Data and information are essential to every aspect of public health.</a:t>
            </a:r>
          </a:p>
          <a:p>
            <a:r>
              <a:rPr lang="en-US" dirty="0"/>
              <a:t>Public health practitioners must understand laws that govern collection,</a:t>
            </a:r>
          </a:p>
          <a:p>
            <a:r>
              <a:rPr lang="en-US" dirty="0"/>
              <a:t>access, use, disclosure and protection of data to ensure that data-</a:t>
            </a:r>
          </a:p>
          <a:p>
            <a:r>
              <a:rPr lang="en-US" dirty="0"/>
              <a:t>sharing complies with these laws and to maintain the community’s</a:t>
            </a:r>
          </a:p>
          <a:p>
            <a:r>
              <a:rPr lang="en-US" dirty="0"/>
              <a:t>trust. Often, they must walk a tightrope between informing the public</a:t>
            </a:r>
          </a:p>
          <a:p>
            <a:r>
              <a:rPr lang="en-US" dirty="0"/>
              <a:t>and protecting privacy. This workshop will focus on the practical application</a:t>
            </a:r>
          </a:p>
          <a:p>
            <a:r>
              <a:rPr lang="en-US" dirty="0"/>
              <a:t>of the federal HIPAA Privacy Rule and state confidentiality</a:t>
            </a:r>
          </a:p>
          <a:p>
            <a:r>
              <a:rPr lang="en-US" dirty="0"/>
              <a:t>laws to data access and disclosure issues that health departments</a:t>
            </a:r>
          </a:p>
          <a:p>
            <a:r>
              <a:rPr lang="en-US" dirty="0"/>
              <a:t>can encounter. Attendees will be provided with opportunities to apply</a:t>
            </a:r>
          </a:p>
          <a:p>
            <a:r>
              <a:rPr lang="en-US" dirty="0"/>
              <a:t>law to scenarios regarding data that health departments actually or</a:t>
            </a:r>
          </a:p>
          <a:p>
            <a:r>
              <a:rPr lang="en-US" dirty="0"/>
              <a:t>potentially face.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4162"/>
            <a:fld id="{0A568234-3C94-5441-9BE6-F55F3848C366}" type="slidenum">
              <a:rPr lang="en-US">
                <a:solidFill>
                  <a:prstClr val="black"/>
                </a:solidFill>
                <a:latin typeface="Calibri"/>
              </a:rPr>
              <a:pPr defTabSz="474162"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5053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bg2"/>
                </a:solidFill>
                <a:latin typeface="Arial" charset="0"/>
              </a:defRPr>
            </a:lvl1pPr>
            <a:lvl2pPr marL="775676" indent="-298337" eaLnBrk="0" hangingPunct="0">
              <a:defRPr sz="2500">
                <a:solidFill>
                  <a:schemeClr val="bg2"/>
                </a:solidFill>
                <a:latin typeface="Arial" charset="0"/>
              </a:defRPr>
            </a:lvl2pPr>
            <a:lvl3pPr marL="1193347" indent="-238670" eaLnBrk="0" hangingPunct="0">
              <a:defRPr sz="2500">
                <a:solidFill>
                  <a:schemeClr val="bg2"/>
                </a:solidFill>
                <a:latin typeface="Arial" charset="0"/>
              </a:defRPr>
            </a:lvl3pPr>
            <a:lvl4pPr marL="1670686" indent="-238670" eaLnBrk="0" hangingPunct="0">
              <a:defRPr sz="2500">
                <a:solidFill>
                  <a:schemeClr val="bg2"/>
                </a:solidFill>
                <a:latin typeface="Arial" charset="0"/>
              </a:defRPr>
            </a:lvl4pPr>
            <a:lvl5pPr marL="2148026" indent="-238670" eaLnBrk="0" hangingPunct="0">
              <a:defRPr sz="2500">
                <a:solidFill>
                  <a:schemeClr val="bg2"/>
                </a:solidFill>
                <a:latin typeface="Arial" charset="0"/>
              </a:defRPr>
            </a:lvl5pPr>
            <a:lvl6pPr marL="2625365" indent="-238670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charset="0"/>
              </a:defRPr>
            </a:lvl6pPr>
            <a:lvl7pPr marL="3102703" indent="-238670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charset="0"/>
              </a:defRPr>
            </a:lvl7pPr>
            <a:lvl8pPr marL="3580042" indent="-238670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charset="0"/>
              </a:defRPr>
            </a:lvl8pPr>
            <a:lvl9pPr marL="4057382" indent="-238670" eaLnBrk="0" fontAlgn="base" hangingPunct="0">
              <a:spcBef>
                <a:spcPct val="50000"/>
              </a:spcBef>
              <a:spcAft>
                <a:spcPct val="0"/>
              </a:spcAft>
              <a:defRPr sz="2500">
                <a:solidFill>
                  <a:schemeClr val="bg2"/>
                </a:solidFill>
                <a:latin typeface="Arial" charset="0"/>
              </a:defRPr>
            </a:lvl9pPr>
          </a:lstStyle>
          <a:p>
            <a:pPr defTabSz="474162"/>
            <a:fld id="{4B2B14A0-D6A8-4700-8BF6-97EF4543785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defTabSz="474162"/>
              <a:t>10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7136" y="3411560"/>
            <a:ext cx="7117375" cy="3231675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z="25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8205" indent="-30315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12623" indent="-24252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7672" indent="-24252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82721" indent="-24252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67770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5281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37868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22916" indent="-2425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74162" eaLnBrk="1" hangingPunct="1"/>
            <a:fld id="{1E2A01F6-1ACF-4A49-BC60-55581C3AE280}" type="slidenum">
              <a:rPr lang="en-US">
                <a:solidFill>
                  <a:prstClr val="black"/>
                </a:solidFill>
              </a:rPr>
              <a:pPr defTabSz="474162" eaLnBrk="1" hangingPunct="1"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0DE4-67E1-A040-8DF7-DB1D35EC91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966857" y="6126163"/>
            <a:ext cx="1981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n>
                <a:noFill/>
              </a:ln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0DE4-67E1-A040-8DF7-DB1D35EC9192}" type="slidenum">
              <a:rPr lang="en-US" smtClean="0">
                <a:solidFill>
                  <a:srgbClr val="00609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52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32049"/>
            <a:ext cx="4038600" cy="4525963"/>
          </a:xfrm>
        </p:spPr>
        <p:txBody>
          <a:bodyPr/>
          <a:lstStyle>
            <a:lvl1pPr>
              <a:defRPr sz="886"/>
            </a:lvl1pPr>
            <a:lvl2pPr>
              <a:defRPr sz="760"/>
            </a:lvl2pPr>
            <a:lvl3pPr>
              <a:defRPr sz="633"/>
            </a:lvl3pPr>
            <a:lvl4pPr>
              <a:defRPr sz="570"/>
            </a:lvl4pPr>
            <a:lvl5pPr>
              <a:defRPr sz="570"/>
            </a:lvl5pPr>
            <a:lvl6pPr>
              <a:defRPr sz="570"/>
            </a:lvl6pPr>
            <a:lvl7pPr>
              <a:defRPr sz="570"/>
            </a:lvl7pPr>
            <a:lvl8pPr>
              <a:defRPr sz="570"/>
            </a:lvl8pPr>
            <a:lvl9pPr>
              <a:defRPr sz="5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32049"/>
            <a:ext cx="4038600" cy="4525963"/>
          </a:xfrm>
        </p:spPr>
        <p:txBody>
          <a:bodyPr/>
          <a:lstStyle>
            <a:lvl1pPr>
              <a:defRPr sz="886"/>
            </a:lvl1pPr>
            <a:lvl2pPr>
              <a:defRPr sz="760"/>
            </a:lvl2pPr>
            <a:lvl3pPr>
              <a:defRPr sz="633"/>
            </a:lvl3pPr>
            <a:lvl4pPr>
              <a:defRPr sz="570"/>
            </a:lvl4pPr>
            <a:lvl5pPr>
              <a:defRPr sz="570"/>
            </a:lvl5pPr>
            <a:lvl6pPr>
              <a:defRPr sz="570"/>
            </a:lvl6pPr>
            <a:lvl7pPr>
              <a:defRPr sz="570"/>
            </a:lvl7pPr>
            <a:lvl8pPr>
              <a:defRPr sz="570"/>
            </a:lvl8pPr>
            <a:lvl9pPr>
              <a:defRPr sz="5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144665"/>
            <a:endParaRPr lang="en-US" dirty="0">
              <a:solidFill>
                <a:srgbClr val="00609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0DE4-67E1-A040-8DF7-DB1D35EC9192}" type="slidenum">
              <a:rPr lang="en-US" smtClean="0">
                <a:solidFill>
                  <a:srgbClr val="00609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6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0DE4-67E1-A040-8DF7-DB1D35EC9192}" type="slidenum">
              <a:rPr lang="en-US" smtClean="0">
                <a:solidFill>
                  <a:srgbClr val="00609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638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0DE4-67E1-A040-8DF7-DB1D35EC9192}" type="slidenum">
              <a:rPr lang="en-US" smtClean="0">
                <a:solidFill>
                  <a:srgbClr val="00609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04800" y="1828800"/>
            <a:ext cx="85344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4665"/>
            <a:endParaRPr lang="en-US" sz="57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0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7338" y="3065961"/>
            <a:ext cx="7589520" cy="769441"/>
          </a:xfrm>
        </p:spPr>
        <p:txBody>
          <a:bodyPr lIns="0" tIns="0" rIns="0" bIns="0" anchor="b" anchorCtr="0">
            <a:spAutoFit/>
          </a:bodyPr>
          <a:lstStyle>
            <a:lvl1pPr algn="l">
              <a:defRPr sz="5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page: single 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338" y="3835402"/>
            <a:ext cx="7589520" cy="215444"/>
          </a:xfrm>
        </p:spPr>
        <p:txBody>
          <a:bodyPr wrap="square" bIns="0" anchor="t" anchorCtr="0">
            <a:sp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4480" y="6400800"/>
            <a:ext cx="7252050" cy="45653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1200"/>
              </a:lnSpc>
              <a:defRPr sz="800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z="1000" b="1">
                <a:latin typeface="Arial"/>
                <a:cs typeface="Arial"/>
              </a:rPr>
              <a:t>Data sharing, HIPAA, COVID-19: Legal Issues &amp; Opportunities, May 4, 2021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847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57338" y="2210461"/>
            <a:ext cx="7589520" cy="153888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ts val="6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page: double lines</a:t>
            </a:r>
            <a:br>
              <a:rPr lang="en-US" dirty="0"/>
            </a:b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7338" y="3855674"/>
            <a:ext cx="7589520" cy="215444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54480" y="6400800"/>
            <a:ext cx="7259320" cy="456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ts val="1200"/>
              </a:lnSpc>
              <a:defRPr sz="800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z="1000" b="1">
                <a:latin typeface="Arial"/>
                <a:cs typeface="Arial"/>
              </a:rPr>
              <a:t>Data sharing, HIPAA, COVID-19: Legal Issues &amp; Opportunities, May 4, 2021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0829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1600200"/>
            <a:ext cx="7946136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100169" y="6417304"/>
            <a:ext cx="7464425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Data sharing, HIPAA, COVID-19: Legal Issues &amp; Opportunities, May 4, 2021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06500" y="2290763"/>
            <a:ext cx="7464425" cy="22062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buClr>
                <a:srgbClr val="404040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26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ers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1600200"/>
            <a:ext cx="7482205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0" y="2226459"/>
            <a:ext cx="6406412" cy="430887"/>
          </a:xfrm>
        </p:spPr>
        <p:txBody>
          <a:bodyPr>
            <a:spAutoFit/>
          </a:bodyPr>
          <a:lstStyle>
            <a:lvl1pPr>
              <a:defRPr sz="2800"/>
            </a:lvl1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1206500" y="3136900"/>
            <a:ext cx="2463800" cy="13081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4560888" y="3136900"/>
            <a:ext cx="2463800" cy="1308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1206500" y="4710223"/>
            <a:ext cx="2463800" cy="1308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4560888" y="4710223"/>
            <a:ext cx="2463800" cy="1308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100169" y="6417304"/>
            <a:ext cx="7464425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Data sharing, HIPAA, COVID-19: Legal Issues &amp; Opportunities, May 4,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767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ers2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1600200"/>
            <a:ext cx="7482205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884" y="2647509"/>
            <a:ext cx="4508204" cy="256480"/>
          </a:xfrm>
        </p:spPr>
        <p:txBody>
          <a:bodyPr wrap="square">
            <a:spAutoFit/>
          </a:bodyPr>
          <a:lstStyle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1206500" y="2403876"/>
            <a:ext cx="2463800" cy="1308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1206500" y="4306169"/>
            <a:ext cx="2463800" cy="1308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20"/>
          </p:nvPr>
        </p:nvSpPr>
        <p:spPr>
          <a:xfrm>
            <a:off x="3880884" y="4335488"/>
            <a:ext cx="4508204" cy="256480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/>
            </a:lvl1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100169" y="6417304"/>
            <a:ext cx="7464425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Data sharing, HIPAA, COVID-19: Legal Issues &amp; Opportunities, May 4,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751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_list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1600200"/>
            <a:ext cx="7946136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100169" y="6417304"/>
            <a:ext cx="7464425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Data sharing, HIPAA, COVID-19: Legal Issues &amp; Opportunities, May 4, 2021</a:t>
            </a:r>
            <a:endParaRPr lang="en-US" dirty="0"/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1206500" y="2290763"/>
            <a:ext cx="7464425" cy="2116477"/>
          </a:xfrm>
        </p:spPr>
        <p:txBody>
          <a:bodyPr/>
          <a:lstStyle>
            <a:lvl1pPr>
              <a:defRPr sz="2800"/>
            </a:lvl1pPr>
            <a:lvl2pPr>
              <a:spcAft>
                <a:spcPts val="300"/>
              </a:spcAft>
              <a:defRPr sz="2400"/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buClr>
                <a:srgbClr val="404040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53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-External_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5867400" cy="993775"/>
          </a:xfrm>
        </p:spPr>
        <p:txBody>
          <a:bodyPr anchor="b"/>
          <a:lstStyle>
            <a:lvl1pPr>
              <a:defRPr b="0">
                <a:solidFill>
                  <a:srgbClr val="0060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4200"/>
            <a:ext cx="5867400" cy="838200"/>
          </a:xfrm>
        </p:spPr>
        <p:txBody>
          <a:bodyPr>
            <a:normAutofit/>
          </a:bodyPr>
          <a:lstStyle>
            <a:lvl1pPr marL="0" indent="0" algn="l">
              <a:buNone/>
              <a:defRPr sz="428">
                <a:solidFill>
                  <a:schemeClr val="tx1"/>
                </a:solidFill>
              </a:defRPr>
            </a:lvl1pPr>
            <a:lvl2pPr marL="108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3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2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0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59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67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54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8718" y="2194560"/>
            <a:ext cx="3535682" cy="2157001"/>
          </a:xfrm>
        </p:spPr>
        <p:txBody>
          <a:bodyPr/>
          <a:lstStyle>
            <a:lvl1pPr>
              <a:defRPr sz="1600"/>
            </a:lvl1pPr>
            <a:lvl2pPr>
              <a:defRPr sz="2800">
                <a:solidFill>
                  <a:schemeClr val="bg2"/>
                </a:solidFill>
              </a:defRPr>
            </a:lvl2pPr>
            <a:lvl3pPr>
              <a:defRPr sz="2400"/>
            </a:lvl3pPr>
            <a:lvl4pPr algn="l">
              <a:defRPr sz="1800"/>
            </a:lvl4pPr>
            <a:lvl5pPr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0732" y="2194560"/>
            <a:ext cx="3666067" cy="2157001"/>
          </a:xfrm>
        </p:spPr>
        <p:txBody>
          <a:bodyPr/>
          <a:lstStyle>
            <a:lvl1pPr>
              <a:defRPr sz="1600"/>
            </a:lvl1pPr>
            <a:lvl2pPr>
              <a:defRPr sz="2800">
                <a:solidFill>
                  <a:schemeClr val="bg2"/>
                </a:solidFill>
              </a:defRPr>
            </a:lvl2pPr>
            <a:lvl3pPr>
              <a:defRPr sz="2400"/>
            </a:lvl3pPr>
            <a:lvl4pPr>
              <a:defRPr sz="1800"/>
            </a:lvl4pPr>
            <a:lvl5pPr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88720" y="1600200"/>
            <a:ext cx="7946136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100169" y="6417304"/>
            <a:ext cx="7464425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Data sharing, HIPAA, COVID-19: Legal Issues &amp; Opportunities, May 4,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17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1600200"/>
            <a:ext cx="7946136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1477927" y="6400800"/>
            <a:ext cx="457200" cy="457200"/>
          </a:xfrm>
          <a:prstGeom prst="rect">
            <a:avLst/>
          </a:prstGeom>
        </p:spPr>
        <p:txBody>
          <a:bodyPr vert="horz" lIns="0" tIns="0" rIns="0" bIns="0" rtlCol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E216E-30EE-794D-82EB-E7F5CCC9146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100169" y="6417304"/>
            <a:ext cx="7464425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Data sharing, HIPAA, COVID-19: Legal Issues &amp; Opportunities, May 4,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25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up_Phot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1600200"/>
            <a:ext cx="7946136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698142" y="2296484"/>
            <a:ext cx="2020888" cy="538609"/>
          </a:xfrm>
        </p:spPr>
        <p:txBody>
          <a:bodyPr/>
          <a:lstStyle>
            <a:lvl1pPr>
              <a:lnSpc>
                <a:spcPts val="1400"/>
              </a:lnSpc>
              <a:spcAft>
                <a:spcPts val="0"/>
              </a:spcAft>
              <a:defRPr sz="1600">
                <a:solidFill>
                  <a:schemeClr val="bg2"/>
                </a:solidFill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190625" y="2274888"/>
            <a:ext cx="5295900" cy="41259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100169" y="6417304"/>
            <a:ext cx="7464425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Data sharing, HIPAA, COVID-19: Legal Issues &amp; Opportunities, May 4,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13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up_Phot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1600200"/>
            <a:ext cx="7946136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190476" y="4656912"/>
            <a:ext cx="2275737" cy="538609"/>
          </a:xfrm>
        </p:spPr>
        <p:txBody>
          <a:bodyPr/>
          <a:lstStyle>
            <a:lvl1pPr>
              <a:lnSpc>
                <a:spcPts val="1400"/>
              </a:lnSpc>
              <a:spcAft>
                <a:spcPts val="0"/>
              </a:spcAft>
              <a:defRPr sz="1800">
                <a:solidFill>
                  <a:schemeClr val="bg2"/>
                </a:solidFill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190625" y="2274888"/>
            <a:ext cx="2286222" cy="2286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965723" y="2274888"/>
            <a:ext cx="2286222" cy="2286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976206" y="4656912"/>
            <a:ext cx="2275737" cy="538609"/>
          </a:xfrm>
        </p:spPr>
        <p:txBody>
          <a:bodyPr/>
          <a:lstStyle>
            <a:lvl1pPr>
              <a:lnSpc>
                <a:spcPts val="1400"/>
              </a:lnSpc>
              <a:spcAft>
                <a:spcPts val="0"/>
              </a:spcAft>
              <a:defRPr sz="1800">
                <a:solidFill>
                  <a:schemeClr val="bg2"/>
                </a:solidFill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None/>
              <a:defRPr sz="18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100169" y="6417304"/>
            <a:ext cx="7464425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Data sharing, HIPAA, COVID-19: Legal Issues &amp; Opportunities, May 4,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780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_breakou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94454" y="2307303"/>
            <a:ext cx="5986019" cy="2078005"/>
          </a:xfrm>
        </p:spPr>
        <p:txBody>
          <a:bodyPr/>
          <a:lstStyle>
            <a:lvl1pPr>
              <a:spcAft>
                <a:spcPts val="0"/>
              </a:spcAft>
              <a:buFont typeface="Arial" pitchFamily="34" charset="0"/>
              <a:buChar char="»"/>
              <a:defRPr lang="en-US" sz="2800" b="1" kern="1200" baseline="0" dirty="0" smtClean="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1pPr>
            <a:lvl2pPr marL="228600" indent="4763"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/>
            </a:lvl3pPr>
            <a:lvl4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4pPr>
            <a:lvl5pPr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1600200"/>
            <a:ext cx="7946136" cy="5539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100169" y="6417304"/>
            <a:ext cx="7464425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Data sharing, HIPAA, COVID-19: Legal Issues &amp; Opportunities, May 4,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61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rgbClr val="00333B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1330573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15188" y="6442075"/>
            <a:ext cx="19050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367538353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vider-Ar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968638"/>
            <a:ext cx="7772400" cy="99377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962400"/>
            <a:ext cx="7772400" cy="838200"/>
          </a:xfrm>
        </p:spPr>
        <p:txBody>
          <a:bodyPr>
            <a:normAutofit/>
          </a:bodyPr>
          <a:lstStyle>
            <a:lvl1pPr marL="0" indent="0" algn="r">
              <a:buNone/>
              <a:defRPr sz="428">
                <a:solidFill>
                  <a:schemeClr val="tx1"/>
                </a:solidFill>
              </a:defRPr>
            </a:lvl1pPr>
            <a:lvl2pPr marL="108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6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3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2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0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59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67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868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0DE4-67E1-A040-8DF7-DB1D35EC9192}" type="slidenum">
              <a:rPr lang="en-US" smtClean="0">
                <a:solidFill>
                  <a:srgbClr val="00609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61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32050"/>
            <a:ext cx="4038600" cy="4525963"/>
          </a:xfrm>
        </p:spPr>
        <p:txBody>
          <a:bodyPr/>
          <a:lstStyle>
            <a:lvl1pPr>
              <a:defRPr sz="665"/>
            </a:lvl1pPr>
            <a:lvl2pPr>
              <a:defRPr sz="570"/>
            </a:lvl2pPr>
            <a:lvl3pPr>
              <a:defRPr sz="475"/>
            </a:lvl3pPr>
            <a:lvl4pPr>
              <a:defRPr sz="428"/>
            </a:lvl4pPr>
            <a:lvl5pPr>
              <a:defRPr sz="428"/>
            </a:lvl5pPr>
            <a:lvl6pPr>
              <a:defRPr sz="428"/>
            </a:lvl6pPr>
            <a:lvl7pPr>
              <a:defRPr sz="428"/>
            </a:lvl7pPr>
            <a:lvl8pPr>
              <a:defRPr sz="428"/>
            </a:lvl8pPr>
            <a:lvl9pPr>
              <a:defRPr sz="4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32050"/>
            <a:ext cx="4038600" cy="4525963"/>
          </a:xfrm>
        </p:spPr>
        <p:txBody>
          <a:bodyPr/>
          <a:lstStyle>
            <a:lvl1pPr>
              <a:defRPr sz="665"/>
            </a:lvl1pPr>
            <a:lvl2pPr>
              <a:defRPr sz="570"/>
            </a:lvl2pPr>
            <a:lvl3pPr>
              <a:defRPr sz="475"/>
            </a:lvl3pPr>
            <a:lvl4pPr>
              <a:defRPr sz="428"/>
            </a:lvl4pPr>
            <a:lvl5pPr>
              <a:defRPr sz="428"/>
            </a:lvl5pPr>
            <a:lvl6pPr>
              <a:defRPr sz="428"/>
            </a:lvl6pPr>
            <a:lvl7pPr>
              <a:defRPr sz="428"/>
            </a:lvl7pPr>
            <a:lvl8pPr>
              <a:defRPr sz="428"/>
            </a:lvl8pPr>
            <a:lvl9pPr>
              <a:defRPr sz="4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108499"/>
            <a:endParaRPr lang="en-US" dirty="0">
              <a:solidFill>
                <a:srgbClr val="00609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0DE4-67E1-A040-8DF7-DB1D35EC9192}" type="slidenum">
              <a:rPr lang="en-US" smtClean="0">
                <a:solidFill>
                  <a:srgbClr val="00609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1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0DE4-67E1-A040-8DF7-DB1D35EC9192}" type="slidenum">
              <a:rPr lang="en-US" smtClean="0">
                <a:solidFill>
                  <a:srgbClr val="00609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70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90DE4-67E1-A040-8DF7-DB1D35EC9192}" type="slidenum">
              <a:rPr lang="en-US" smtClean="0">
                <a:solidFill>
                  <a:srgbClr val="00609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04800" y="1828800"/>
            <a:ext cx="85344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499"/>
            <a:endParaRPr lang="en-US" sz="428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-External_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5867400" cy="993775"/>
          </a:xfrm>
        </p:spPr>
        <p:txBody>
          <a:bodyPr anchor="b"/>
          <a:lstStyle>
            <a:lvl1pPr>
              <a:defRPr b="0">
                <a:solidFill>
                  <a:srgbClr val="0060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4200"/>
            <a:ext cx="5867400" cy="838200"/>
          </a:xfrm>
        </p:spPr>
        <p:txBody>
          <a:bodyPr>
            <a:normAutofit/>
          </a:bodyPr>
          <a:lstStyle>
            <a:lvl1pPr marL="0" indent="0" algn="l">
              <a:buNone/>
              <a:defRPr sz="570">
                <a:solidFill>
                  <a:schemeClr val="tx1"/>
                </a:solidFill>
              </a:defRPr>
            </a:lvl1pPr>
            <a:lvl2pPr marL="144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89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33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78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23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67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12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234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vider-Ar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968638"/>
            <a:ext cx="7772400" cy="993775"/>
          </a:xfrm>
        </p:spPr>
        <p:txBody>
          <a:bodyPr anchor="b"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962400"/>
            <a:ext cx="7772400" cy="838200"/>
          </a:xfrm>
        </p:spPr>
        <p:txBody>
          <a:bodyPr>
            <a:normAutofit/>
          </a:bodyPr>
          <a:lstStyle>
            <a:lvl1pPr marL="0" indent="0" algn="r">
              <a:buNone/>
              <a:defRPr sz="570">
                <a:solidFill>
                  <a:schemeClr val="tx1"/>
                </a:solidFill>
              </a:defRPr>
            </a:lvl1pPr>
            <a:lvl2pPr marL="144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89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33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78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23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67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12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39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-Internal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17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dirty="0"/>
              <a:t>|  SECTION TITLE HERE  |  DOCUMENT TITLE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4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90DE4-67E1-A040-8DF7-DB1D35EC91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350" kern="1200">
          <a:solidFill>
            <a:srgbClr val="006097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006097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050" kern="1200">
          <a:solidFill>
            <a:srgbClr val="006097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rgbClr val="006097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-Internal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1700" y="635636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108499"/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63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499"/>
            <a:fld id="{8FB90DE4-67E1-A040-8DF7-DB1D35EC9192}" type="slidenum">
              <a:rPr lang="en-US" smtClean="0">
                <a:solidFill>
                  <a:srgbClr val="006097">
                    <a:tint val="75000"/>
                  </a:srgbClr>
                </a:solidFill>
              </a:rPr>
              <a:pPr defTabSz="108499"/>
              <a:t>‹#›</a:t>
            </a:fld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</p:sldLayoutIdLst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hf sldNum="0" hdr="0" ftr="0" dt="0"/>
  <p:txStyles>
    <p:titleStyle>
      <a:lvl1pPr algn="l" defTabSz="108499" rtl="0" eaLnBrk="1" latinLnBrk="0" hangingPunct="1">
        <a:spcBef>
          <a:spcPct val="0"/>
        </a:spcBef>
        <a:buNone/>
        <a:defRPr sz="76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81374" indent="-81374" algn="l" defTabSz="108499" rtl="0" eaLnBrk="1" latinLnBrk="0" hangingPunct="1">
        <a:spcBef>
          <a:spcPct val="20000"/>
        </a:spcBef>
        <a:buFont typeface="Arial"/>
        <a:buChar char="•"/>
        <a:defRPr sz="475" kern="1200">
          <a:solidFill>
            <a:schemeClr val="accent1"/>
          </a:solidFill>
          <a:latin typeface="Arial"/>
          <a:ea typeface="+mn-ea"/>
          <a:cs typeface="Arial"/>
        </a:defRPr>
      </a:lvl1pPr>
      <a:lvl2pPr marL="176311" indent="-67812" algn="l" defTabSz="108499" rtl="0" eaLnBrk="1" latinLnBrk="0" hangingPunct="1">
        <a:spcBef>
          <a:spcPct val="20000"/>
        </a:spcBef>
        <a:buFont typeface="Arial"/>
        <a:buChar char="–"/>
        <a:defRPr sz="428" kern="1200">
          <a:solidFill>
            <a:schemeClr val="accent2"/>
          </a:solidFill>
          <a:latin typeface="Arial"/>
          <a:ea typeface="+mn-ea"/>
          <a:cs typeface="Arial"/>
        </a:defRPr>
      </a:lvl2pPr>
      <a:lvl3pPr marL="271247" indent="-54250" algn="l" defTabSz="108499" rtl="0" eaLnBrk="1" latinLnBrk="0" hangingPunct="1">
        <a:spcBef>
          <a:spcPct val="20000"/>
        </a:spcBef>
        <a:buFont typeface="Arial"/>
        <a:buChar char="•"/>
        <a:defRPr sz="380" kern="1200">
          <a:solidFill>
            <a:schemeClr val="accent2"/>
          </a:solidFill>
          <a:latin typeface="Arial"/>
          <a:ea typeface="+mn-ea"/>
          <a:cs typeface="Arial"/>
        </a:defRPr>
      </a:lvl3pPr>
      <a:lvl4pPr marL="379745" indent="-54250" algn="l" defTabSz="108499" rtl="0" eaLnBrk="1" latinLnBrk="0" hangingPunct="1">
        <a:spcBef>
          <a:spcPct val="20000"/>
        </a:spcBef>
        <a:buFont typeface="Arial"/>
        <a:buChar char="–"/>
        <a:defRPr sz="332" kern="1200">
          <a:solidFill>
            <a:schemeClr val="accent2"/>
          </a:solidFill>
          <a:latin typeface="Arial"/>
          <a:ea typeface="+mn-ea"/>
          <a:cs typeface="Arial"/>
        </a:defRPr>
      </a:lvl4pPr>
      <a:lvl5pPr marL="488244" indent="-54250" algn="l" defTabSz="108499" rtl="0" eaLnBrk="1" latinLnBrk="0" hangingPunct="1">
        <a:spcBef>
          <a:spcPct val="20000"/>
        </a:spcBef>
        <a:buFont typeface="Arial"/>
        <a:buChar char="»"/>
        <a:defRPr sz="286" kern="1200">
          <a:solidFill>
            <a:schemeClr val="accent2"/>
          </a:solidFill>
          <a:latin typeface="Arial"/>
          <a:ea typeface="+mn-ea"/>
          <a:cs typeface="Arial"/>
        </a:defRPr>
      </a:lvl5pPr>
      <a:lvl6pPr marL="596741" indent="-54250" algn="l" defTabSz="108499" rtl="0" eaLnBrk="1" latinLnBrk="0" hangingPunct="1">
        <a:spcBef>
          <a:spcPct val="20000"/>
        </a:spcBef>
        <a:buFont typeface="Arial"/>
        <a:buChar char="•"/>
        <a:defRPr sz="475" kern="1200">
          <a:solidFill>
            <a:schemeClr val="tx1"/>
          </a:solidFill>
          <a:latin typeface="+mn-lt"/>
          <a:ea typeface="+mn-ea"/>
          <a:cs typeface="+mn-cs"/>
        </a:defRPr>
      </a:lvl6pPr>
      <a:lvl7pPr marL="705240" indent="-54250" algn="l" defTabSz="108499" rtl="0" eaLnBrk="1" latinLnBrk="0" hangingPunct="1">
        <a:spcBef>
          <a:spcPct val="20000"/>
        </a:spcBef>
        <a:buFont typeface="Arial"/>
        <a:buChar char="•"/>
        <a:defRPr sz="475" kern="1200">
          <a:solidFill>
            <a:schemeClr val="tx1"/>
          </a:solidFill>
          <a:latin typeface="+mn-lt"/>
          <a:ea typeface="+mn-ea"/>
          <a:cs typeface="+mn-cs"/>
        </a:defRPr>
      </a:lvl7pPr>
      <a:lvl8pPr marL="813740" indent="-54250" algn="l" defTabSz="108499" rtl="0" eaLnBrk="1" latinLnBrk="0" hangingPunct="1">
        <a:spcBef>
          <a:spcPct val="20000"/>
        </a:spcBef>
        <a:buFont typeface="Arial"/>
        <a:buChar char="•"/>
        <a:defRPr sz="475" kern="1200">
          <a:solidFill>
            <a:schemeClr val="tx1"/>
          </a:solidFill>
          <a:latin typeface="+mn-lt"/>
          <a:ea typeface="+mn-ea"/>
          <a:cs typeface="+mn-cs"/>
        </a:defRPr>
      </a:lvl8pPr>
      <a:lvl9pPr marL="922237" indent="-54250" algn="l" defTabSz="108499" rtl="0" eaLnBrk="1" latinLnBrk="0" hangingPunct="1">
        <a:spcBef>
          <a:spcPct val="20000"/>
        </a:spcBef>
        <a:buFont typeface="Arial"/>
        <a:buChar char="•"/>
        <a:defRPr sz="4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99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1pPr>
      <a:lvl2pPr marL="108499" algn="l" defTabSz="108499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2pPr>
      <a:lvl3pPr marL="216998" algn="l" defTabSz="108499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3pPr>
      <a:lvl4pPr marL="325496" algn="l" defTabSz="108499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4pPr>
      <a:lvl5pPr marL="433994" algn="l" defTabSz="108499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5pPr>
      <a:lvl6pPr marL="542492" algn="l" defTabSz="108499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6pPr>
      <a:lvl7pPr marL="650991" algn="l" defTabSz="108499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7pPr>
      <a:lvl8pPr marL="759490" algn="l" defTabSz="108499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8pPr>
      <a:lvl9pPr marL="867988" algn="l" defTabSz="108499" rtl="0" eaLnBrk="1" latinLnBrk="0" hangingPunct="1">
        <a:defRPr sz="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-Internal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17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144665"/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60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665"/>
            <a:fld id="{8FB90DE4-67E1-A040-8DF7-DB1D35EC9192}" type="slidenum">
              <a:rPr lang="en-US" smtClean="0">
                <a:solidFill>
                  <a:srgbClr val="006097">
                    <a:tint val="75000"/>
                  </a:srgbClr>
                </a:solidFill>
              </a:rPr>
              <a:pPr defTabSz="144665"/>
              <a:t>‹#›</a:t>
            </a:fld>
            <a:endParaRPr lang="en-US" dirty="0">
              <a:solidFill>
                <a:srgbClr val="00609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16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</p:sldLayoutIdLst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hf sldNum="0" hdr="0" ftr="0" dt="0"/>
  <p:txStyles>
    <p:titleStyle>
      <a:lvl1pPr algn="l" defTabSz="144665" rtl="0" eaLnBrk="1" latinLnBrk="0" hangingPunct="1">
        <a:spcBef>
          <a:spcPct val="0"/>
        </a:spcBef>
        <a:buNone/>
        <a:defRPr sz="1013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08499" indent="-108499" algn="l" defTabSz="144665" rtl="0" eaLnBrk="1" latinLnBrk="0" hangingPunct="1">
        <a:spcBef>
          <a:spcPct val="20000"/>
        </a:spcBef>
        <a:buFont typeface="Arial"/>
        <a:buChar char="•"/>
        <a:defRPr sz="633" kern="1200">
          <a:solidFill>
            <a:schemeClr val="tx1"/>
          </a:solidFill>
          <a:latin typeface="Arial"/>
          <a:ea typeface="+mn-ea"/>
          <a:cs typeface="Arial"/>
        </a:defRPr>
      </a:lvl1pPr>
      <a:lvl2pPr marL="235081" indent="-90416" algn="l" defTabSz="144665" rtl="0" eaLnBrk="1" latinLnBrk="0" hangingPunct="1">
        <a:spcBef>
          <a:spcPct val="20000"/>
        </a:spcBef>
        <a:buFont typeface="Arial"/>
        <a:buChar char="–"/>
        <a:defRPr sz="570" kern="1200">
          <a:solidFill>
            <a:srgbClr val="006097"/>
          </a:solidFill>
          <a:latin typeface="Arial"/>
          <a:ea typeface="+mn-ea"/>
          <a:cs typeface="Arial"/>
        </a:defRPr>
      </a:lvl2pPr>
      <a:lvl3pPr marL="361663" indent="-72333" algn="l" defTabSz="144665" rtl="0" eaLnBrk="1" latinLnBrk="0" hangingPunct="1">
        <a:spcBef>
          <a:spcPct val="20000"/>
        </a:spcBef>
        <a:buFont typeface="Arial"/>
        <a:buChar char="•"/>
        <a:defRPr sz="506" kern="1200">
          <a:solidFill>
            <a:srgbClr val="006097"/>
          </a:solidFill>
          <a:latin typeface="Arial"/>
          <a:ea typeface="+mn-ea"/>
          <a:cs typeface="Arial"/>
        </a:defRPr>
      </a:lvl3pPr>
      <a:lvl4pPr marL="506327" indent="-72333" algn="l" defTabSz="144665" rtl="0" eaLnBrk="1" latinLnBrk="0" hangingPunct="1">
        <a:spcBef>
          <a:spcPct val="20000"/>
        </a:spcBef>
        <a:buFont typeface="Arial"/>
        <a:buChar char="–"/>
        <a:defRPr sz="443" kern="1200">
          <a:solidFill>
            <a:srgbClr val="006097"/>
          </a:solidFill>
          <a:latin typeface="Arial"/>
          <a:ea typeface="+mn-ea"/>
          <a:cs typeface="Arial"/>
        </a:defRPr>
      </a:lvl4pPr>
      <a:lvl5pPr marL="650991" indent="-72333" algn="l" defTabSz="144665" rtl="0" eaLnBrk="1" latinLnBrk="0" hangingPunct="1">
        <a:spcBef>
          <a:spcPct val="20000"/>
        </a:spcBef>
        <a:buFont typeface="Arial"/>
        <a:buChar char="»"/>
        <a:defRPr sz="380" kern="1200">
          <a:solidFill>
            <a:srgbClr val="006097"/>
          </a:solidFill>
          <a:latin typeface="Arial"/>
          <a:ea typeface="+mn-ea"/>
          <a:cs typeface="Arial"/>
        </a:defRPr>
      </a:lvl5pPr>
      <a:lvl6pPr marL="795656" indent="-72333" algn="l" defTabSz="144665" rtl="0" eaLnBrk="1" latinLnBrk="0" hangingPunct="1">
        <a:spcBef>
          <a:spcPct val="20000"/>
        </a:spcBef>
        <a:buFont typeface="Arial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6pPr>
      <a:lvl7pPr marL="940321" indent="-72333" algn="l" defTabSz="144665" rtl="0" eaLnBrk="1" latinLnBrk="0" hangingPunct="1">
        <a:spcBef>
          <a:spcPct val="20000"/>
        </a:spcBef>
        <a:buFont typeface="Arial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7pPr>
      <a:lvl8pPr marL="1084985" indent="-72333" algn="l" defTabSz="144665" rtl="0" eaLnBrk="1" latinLnBrk="0" hangingPunct="1">
        <a:spcBef>
          <a:spcPct val="20000"/>
        </a:spcBef>
        <a:buFont typeface="Arial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8pPr>
      <a:lvl9pPr marL="1229649" indent="-72333" algn="l" defTabSz="144665" rtl="0" eaLnBrk="1" latinLnBrk="0" hangingPunct="1">
        <a:spcBef>
          <a:spcPct val="20000"/>
        </a:spcBef>
        <a:buFont typeface="Arial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66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1pPr>
      <a:lvl2pPr marL="144665" algn="l" defTabSz="14466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2pPr>
      <a:lvl3pPr marL="289330" algn="l" defTabSz="14466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3pPr>
      <a:lvl4pPr marL="433994" algn="l" defTabSz="14466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4pPr>
      <a:lvl5pPr marL="578658" algn="l" defTabSz="14466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5pPr>
      <a:lvl6pPr marL="723323" algn="l" defTabSz="14466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6pPr>
      <a:lvl7pPr marL="867988" algn="l" defTabSz="14466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7pPr>
      <a:lvl8pPr marL="1012652" algn="l" defTabSz="14466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8pPr>
      <a:lvl9pPr marL="1157317" algn="l" defTabSz="144665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8720" y="1600200"/>
            <a:ext cx="7946136" cy="40011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720" y="2194560"/>
            <a:ext cx="7365999" cy="1529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placeholder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marL="457200" marR="0" lvl="3" indent="-2286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dirty="0"/>
              <a:t>Fourth level</a:t>
            </a:r>
          </a:p>
          <a:p>
            <a:pPr marL="4572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400800"/>
            <a:ext cx="457200" cy="457200"/>
          </a:xfrm>
          <a:prstGeom prst="rect">
            <a:avLst/>
          </a:prstGeom>
        </p:spPr>
        <p:txBody>
          <a:bodyPr vert="horz" lIns="0" tIns="0" rIns="0" b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Arial"/>
              </a:defRPr>
            </a:lvl1pPr>
          </a:lstStyle>
          <a:p>
            <a:fld id="{A4AE216E-30EE-794D-82EB-E7F5CCC91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100169" y="6417304"/>
            <a:ext cx="7464425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Data sharing, HIPAA, COVID-19: Legal Issues &amp; Opportunities, May 4,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14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>
            <a:lumMod val="75000"/>
            <a:lumOff val="25000"/>
          </a:schemeClr>
        </a:buClr>
        <a:buFontTx/>
        <a:buNone/>
        <a:defRPr sz="1600" b="1" kern="1200" baseline="0">
          <a:solidFill>
            <a:schemeClr val="tx1"/>
          </a:solidFill>
          <a:latin typeface="Arial"/>
          <a:ea typeface="+mn-ea"/>
          <a:cs typeface="+mn-cs"/>
        </a:defRPr>
      </a:lvl1pPr>
      <a:lvl2pPr marL="2286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Lucida Grande"/>
        <a:buChar char="»"/>
        <a:defRPr sz="1600" b="1" kern="1200">
          <a:solidFill>
            <a:schemeClr val="bg2"/>
          </a:solidFill>
          <a:latin typeface="Arial"/>
          <a:ea typeface="+mn-ea"/>
          <a:cs typeface="+mn-cs"/>
        </a:defRPr>
      </a:lvl2pPr>
      <a:lvl3pPr marL="228600" marR="0" indent="0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Tx/>
        <a:buSzTx/>
        <a:buFontTx/>
        <a:buNone/>
        <a:tabLst/>
        <a:defRPr sz="1400" kern="1200">
          <a:solidFill>
            <a:schemeClr val="tx1"/>
          </a:solidFill>
          <a:latin typeface="Arial"/>
          <a:ea typeface="+mn-ea"/>
          <a:cs typeface="+mn-cs"/>
        </a:defRPr>
      </a:lvl3pPr>
      <a:lvl4pPr marL="457200" indent="-228600" algn="l" defTabSz="4572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Lucida Grande"/>
        <a:buChar char="»"/>
        <a:defRPr sz="1200" kern="1200">
          <a:solidFill>
            <a:schemeClr val="tx1"/>
          </a:solidFill>
          <a:latin typeface="Arial"/>
          <a:ea typeface="+mn-ea"/>
          <a:cs typeface="+mn-cs"/>
        </a:defRPr>
      </a:lvl4pPr>
      <a:lvl5pPr marL="457200" marR="0" indent="-228600" algn="l" defTabSz="457200" rtl="0" eaLnBrk="1" fontAlgn="auto" latinLnBrk="0" hangingPunct="1">
        <a:lnSpc>
          <a:spcPct val="120000"/>
        </a:lnSpc>
        <a:spcBef>
          <a:spcPts val="300"/>
        </a:spcBef>
        <a:spcAft>
          <a:spcPts val="300"/>
        </a:spcAft>
        <a:buClrTx/>
        <a:buSzTx/>
        <a:buFont typeface="Arial"/>
        <a:buNone/>
        <a:tabLst/>
        <a:defRPr lang="en-US" sz="1200" kern="1200" dirty="0" smtClean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emf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11" Type="http://schemas.openxmlformats.org/officeDocument/2006/relationships/hyperlink" Target="http://www.healthy-ky.org/events/health-for-a-change" TargetMode="External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y-ky.org/events/health-for-a-chang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healthy-ky.org/events/bost-health-policy-forum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https://www.healthy-ky.org/newsroom/news-releases/article/529/foundation-releases-rfp-for-strategic-planning-consultant?" TargetMode="Externa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y-ky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G"/><Relationship Id="rId4" Type="http://schemas.openxmlformats.org/officeDocument/2006/relationships/hyperlink" Target="https://twitter.com/kyhealthfact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5578" y="2346416"/>
            <a:ext cx="4875626" cy="1761617"/>
          </a:xfrm>
        </p:spPr>
        <p:txBody>
          <a:bodyPr>
            <a:normAutofit fontScale="90000"/>
          </a:bodyPr>
          <a:lstStyle/>
          <a:p>
            <a:pPr>
              <a:spcBef>
                <a:spcPts val="254"/>
              </a:spcBef>
              <a:spcAft>
                <a:spcPts val="254"/>
              </a:spcAft>
            </a:pPr>
            <a:r>
              <a:rPr lang="en-US" sz="2700" b="1" dirty="0">
                <a:solidFill>
                  <a:schemeClr val="accent4"/>
                </a:solidFill>
              </a:rPr>
              <a:t>HEALTH FOR A CHANGE</a:t>
            </a:r>
            <a:br>
              <a:rPr lang="en-US" sz="1393" b="1" i="1" dirty="0">
                <a:solidFill>
                  <a:schemeClr val="accent1"/>
                </a:solidFill>
              </a:rPr>
            </a:br>
            <a:br>
              <a:rPr lang="en-US" sz="1393" b="1" i="1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2025" b="1" dirty="0">
                <a:solidFill>
                  <a:schemeClr val="tx1">
                    <a:lumMod val="75000"/>
                  </a:schemeClr>
                </a:solidFill>
              </a:rPr>
              <a:t>Data sharing, HIPAA, COVID-19: </a:t>
            </a:r>
            <a:br>
              <a:rPr lang="en-US" sz="2025" b="1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2025" b="1" dirty="0">
                <a:solidFill>
                  <a:schemeClr val="tx1">
                    <a:lumMod val="75000"/>
                  </a:schemeClr>
                </a:solidFill>
              </a:rPr>
              <a:t>Legal Issues &amp; Opportunities</a:t>
            </a:r>
            <a:br>
              <a:rPr lang="en-US" sz="2025" b="1" dirty="0">
                <a:solidFill>
                  <a:schemeClr val="tx1">
                    <a:lumMod val="75000"/>
                  </a:schemeClr>
                </a:solidFill>
              </a:rPr>
            </a:br>
            <a:br>
              <a:rPr lang="en-US" sz="2025" b="1" dirty="0"/>
            </a:br>
            <a:r>
              <a:rPr lang="en-US" sz="2025" b="1" dirty="0">
                <a:solidFill>
                  <a:schemeClr val="tx1">
                    <a:lumMod val="75000"/>
                  </a:schemeClr>
                </a:solidFill>
              </a:rPr>
              <a:t>May 4, 2021</a:t>
            </a:r>
          </a:p>
        </p:txBody>
      </p:sp>
    </p:spTree>
    <p:extLst>
      <p:ext uri="{BB962C8B-B14F-4D97-AF65-F5344CB8AC3E}">
        <p14:creationId xmlns:p14="http://schemas.microsoft.com/office/powerpoint/2010/main" val="254660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1821852"/>
            <a:ext cx="327501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325256" y="2694063"/>
            <a:ext cx="383177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This presentation is for informational purposes only.  It is not intended as a legal position or advice from the presenters or their employers.  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362200" y="5364610"/>
            <a:ext cx="6019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For legal advice, attendees should consult with their own counsel.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6684" y="1649332"/>
            <a:ext cx="7953828" cy="4693412"/>
          </a:xfrm>
          <a:prstGeom prst="rect">
            <a:avLst/>
          </a:prstGeom>
          <a:noFill/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191000" y="1320931"/>
            <a:ext cx="3581400" cy="7016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Fine Print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41268827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884158" y="2298071"/>
            <a:ext cx="7798968" cy="2769989"/>
          </a:xfrm>
        </p:spPr>
        <p:txBody>
          <a:bodyPr/>
          <a:lstStyle/>
          <a:p>
            <a:pPr marL="0" lvl="1" indent="0">
              <a:buClr>
                <a:srgbClr val="404040"/>
              </a:buClr>
              <a:buNone/>
            </a:pPr>
            <a:r>
              <a:rPr lang="en-US" sz="3600" dirty="0">
                <a:solidFill>
                  <a:srgbClr val="008877"/>
                </a:solidFill>
              </a:rPr>
              <a:t>Equip you with HIPAA basics, terminology, and strategies to maximize the exchange of health information during COVID-19 and beyond.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615553"/>
          </a:xfrm>
        </p:spPr>
        <p:txBody>
          <a:bodyPr/>
          <a:lstStyle/>
          <a:p>
            <a:pPr eaLnBrk="1" hangingPunct="1"/>
            <a:r>
              <a:rPr lang="en-US" sz="4000" dirty="0"/>
              <a:t>Objective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323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1015322"/>
            <a:ext cx="8137071" cy="3913892"/>
          </a:xfrm>
        </p:spPr>
        <p:txBody>
          <a:bodyPr/>
          <a:lstStyle/>
          <a:p>
            <a:pPr indent="0"/>
            <a:endParaRPr lang="en-US" sz="2800" dirty="0"/>
          </a:p>
          <a:p>
            <a:pPr lvl="1">
              <a:buClr>
                <a:srgbClr val="404040"/>
              </a:buClr>
            </a:pPr>
            <a:endParaRPr lang="en-US" sz="2400" dirty="0">
              <a:solidFill>
                <a:srgbClr val="008877"/>
              </a:solidFill>
            </a:endParaRPr>
          </a:p>
          <a:p>
            <a:pPr lvl="1">
              <a:buClr>
                <a:srgbClr val="404040"/>
              </a:buClr>
            </a:pPr>
            <a:r>
              <a:rPr lang="en-US" sz="2400" dirty="0">
                <a:solidFill>
                  <a:srgbClr val="008877"/>
                </a:solidFill>
              </a:rPr>
              <a:t>What is it?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solidFill>
                  <a:srgbClr val="008877"/>
                </a:solidFill>
              </a:rPr>
              <a:t>What does it do?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solidFill>
                  <a:srgbClr val="008877"/>
                </a:solidFill>
              </a:rPr>
              <a:t>To whom does it apply?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solidFill>
                  <a:srgbClr val="008877"/>
                </a:solidFill>
              </a:rPr>
              <a:t>What does it cover?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solidFill>
                  <a:srgbClr val="008877"/>
                </a:solidFill>
              </a:rPr>
              <a:t>What does it require?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solidFill>
                  <a:srgbClr val="008877"/>
                </a:solidFill>
              </a:rPr>
              <a:t>What does it allow?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003143"/>
            <a:ext cx="7946136" cy="492443"/>
          </a:xfrm>
        </p:spPr>
        <p:txBody>
          <a:bodyPr/>
          <a:lstStyle/>
          <a:p>
            <a:pPr eaLnBrk="1" hangingPunct="1"/>
            <a:r>
              <a:rPr lang="en-US" sz="3200" dirty="0"/>
              <a:t>HIPAA basics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593670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5994" y="1671495"/>
            <a:ext cx="8708006" cy="2462213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0" tIns="0" rIns="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“HIPPA” stands for the “Health Information Privacy Protection Act.”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51978" y="5220625"/>
            <a:ext cx="6575871" cy="923330"/>
            <a:chOff x="1987442" y="5288357"/>
            <a:chExt cx="6575871" cy="923330"/>
          </a:xfrm>
        </p:grpSpPr>
        <p:sp>
          <p:nvSpPr>
            <p:cNvPr id="10" name="Rectangle 9"/>
            <p:cNvSpPr/>
            <p:nvPr/>
          </p:nvSpPr>
          <p:spPr>
            <a:xfrm>
              <a:off x="1987442" y="5288357"/>
              <a:ext cx="16469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67AE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True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8931" y="5288357"/>
              <a:ext cx="19543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494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5994" y="1671495"/>
            <a:ext cx="8708006" cy="2462213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0" tIns="0" rIns="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“HIPPA” stands for the “Health Information Privacy Protection Act.”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55700" y="5220625"/>
            <a:ext cx="2772149" cy="923330"/>
            <a:chOff x="5791164" y="5288357"/>
            <a:chExt cx="2772149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5791164" y="5288357"/>
              <a:ext cx="6265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Ⓧ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8931" y="5288357"/>
              <a:ext cx="19543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521809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4272679"/>
            <a:ext cx="8137071" cy="2108269"/>
          </a:xfrm>
        </p:spPr>
        <p:txBody>
          <a:bodyPr/>
          <a:lstStyle/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Electronic transactions</a:t>
            </a: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Privacy</a:t>
            </a: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Security</a:t>
            </a: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Breach notification</a:t>
            </a:r>
            <a:endParaRPr lang="en-US" sz="2600" dirty="0">
              <a:solidFill>
                <a:srgbClr val="008877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247413"/>
            <a:ext cx="7946136" cy="2954655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is HI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AA?		  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HIPPA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Health Insurance Portability &amp; Accountability Act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It’s more than privacy . . 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12317" y="960897"/>
            <a:ext cx="795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𝖷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838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1486805"/>
            <a:ext cx="8137071" cy="3462486"/>
          </a:xfrm>
        </p:spPr>
        <p:txBody>
          <a:bodyPr/>
          <a:lstStyle/>
          <a:p>
            <a:pPr indent="0"/>
            <a:endParaRPr lang="en-US" sz="3200" dirty="0"/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Requires appropriate safeguards for the privacy of protected health information (PHI)</a:t>
            </a: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Sets limits and conditions on uses and disclosures without patient authorization</a:t>
            </a: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Gives patients rights over their health information</a:t>
            </a:r>
            <a:endParaRPr lang="en-US" sz="2600" dirty="0">
              <a:solidFill>
                <a:srgbClr val="008877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1046440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does HIPAA do?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(privacy)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428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1486805"/>
            <a:ext cx="8137071" cy="5057795"/>
          </a:xfrm>
        </p:spPr>
        <p:txBody>
          <a:bodyPr/>
          <a:lstStyle/>
          <a:p>
            <a:pPr indent="0"/>
            <a:endParaRPr lang="en-US" sz="3200" dirty="0"/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Gives patients rights over their health information</a:t>
            </a:r>
          </a:p>
          <a:p>
            <a:pPr marL="57150" indent="-285750">
              <a:spcBef>
                <a:spcPct val="0"/>
              </a:spcBef>
              <a:buFont typeface="Lucida Grande"/>
              <a:buChar char="-"/>
            </a:pPr>
            <a:r>
              <a:rPr lang="en-US" sz="2400" dirty="0"/>
              <a:t>Right to access </a:t>
            </a:r>
          </a:p>
          <a:p>
            <a:pPr marL="57150" indent="-285750">
              <a:spcBef>
                <a:spcPct val="0"/>
              </a:spcBef>
              <a:buFont typeface="Lucida Grande"/>
              <a:buChar char="-"/>
            </a:pPr>
            <a:r>
              <a:rPr lang="en-US" sz="2400" dirty="0"/>
              <a:t>Right to request amendment of PHI</a:t>
            </a:r>
          </a:p>
          <a:p>
            <a:pPr marL="57150" indent="-285750">
              <a:spcBef>
                <a:spcPct val="0"/>
              </a:spcBef>
              <a:buFont typeface="Lucida Grande"/>
              <a:buChar char="-"/>
            </a:pPr>
            <a:r>
              <a:rPr lang="en-US" sz="2400" dirty="0"/>
              <a:t>Right to request confidential communications</a:t>
            </a:r>
          </a:p>
          <a:p>
            <a:pPr marL="57150" indent="-285750">
              <a:spcBef>
                <a:spcPct val="0"/>
              </a:spcBef>
              <a:buFont typeface="Lucida Grande"/>
              <a:buChar char="-"/>
            </a:pPr>
            <a:r>
              <a:rPr lang="en-US" sz="2400" dirty="0"/>
              <a:t>Right to an accounting of disclosures</a:t>
            </a:r>
          </a:p>
          <a:p>
            <a:pPr marL="57150" indent="-285750">
              <a:spcBef>
                <a:spcPct val="0"/>
              </a:spcBef>
              <a:buFont typeface="Lucida Grande"/>
              <a:buChar char="-"/>
            </a:pPr>
            <a:r>
              <a:rPr lang="en-US" sz="2400" dirty="0"/>
              <a:t>Notice of privacy practices</a:t>
            </a:r>
            <a:endParaRPr lang="en-US" dirty="0"/>
          </a:p>
          <a:p>
            <a:pPr lvl="1">
              <a:buClr>
                <a:srgbClr val="404040"/>
              </a:buClr>
            </a:pPr>
            <a:endParaRPr lang="en-US" sz="2800" dirty="0">
              <a:solidFill>
                <a:srgbClr val="008877"/>
              </a:solidFill>
            </a:endParaRPr>
          </a:p>
          <a:p>
            <a:pPr lvl="1">
              <a:buClr>
                <a:srgbClr val="404040"/>
              </a:buClr>
            </a:pPr>
            <a:endParaRPr lang="en-US" sz="2600" dirty="0">
              <a:solidFill>
                <a:srgbClr val="008877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1046440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does HIPAA do?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(privacy)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320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1509089"/>
            <a:ext cx="8137071" cy="2841804"/>
          </a:xfrm>
        </p:spPr>
        <p:txBody>
          <a:bodyPr/>
          <a:lstStyle/>
          <a:p>
            <a:pPr marL="0" lvl="1" indent="0">
              <a:buClr>
                <a:srgbClr val="404040"/>
              </a:buClr>
              <a:buNone/>
            </a:pPr>
            <a:endParaRPr lang="en-US" sz="2800" dirty="0">
              <a:solidFill>
                <a:srgbClr val="008877"/>
              </a:solidFill>
            </a:endParaRP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Requires appropriate administrative, physical and technical safeguards to ensure the confidentiality, integrity, and security of PHI</a:t>
            </a:r>
          </a:p>
          <a:p>
            <a:pPr lvl="1">
              <a:buClr>
                <a:srgbClr val="404040"/>
              </a:buClr>
            </a:pPr>
            <a:r>
              <a:rPr lang="en-US" sz="2800" dirty="0" err="1">
                <a:solidFill>
                  <a:srgbClr val="008877"/>
                </a:solidFill>
              </a:rPr>
              <a:t>ePHI</a:t>
            </a:r>
            <a:r>
              <a:rPr lang="en-US" sz="2800" dirty="0">
                <a:solidFill>
                  <a:srgbClr val="008877"/>
                </a:solidFill>
              </a:rPr>
              <a:t> = transmitted by electronic media or maintained in electronic form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1046440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does HIPAA do?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(security)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758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1380970"/>
            <a:ext cx="8137071" cy="2344231"/>
          </a:xfrm>
        </p:spPr>
        <p:txBody>
          <a:bodyPr/>
          <a:lstStyle/>
          <a:p>
            <a:pPr indent="0"/>
            <a:endParaRPr lang="en-US" sz="3200" dirty="0"/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Includes provisions regarding compliance, and investigations, imposition of civil money penalties for violations of HIPAA and procedures for hearing</a:t>
            </a:r>
            <a:endParaRPr lang="en-US" sz="2600" dirty="0">
              <a:solidFill>
                <a:srgbClr val="008877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1046440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does HIPAA do?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812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672" y="2096294"/>
            <a:ext cx="6639194" cy="437198"/>
          </a:xfrm>
        </p:spPr>
        <p:txBody>
          <a:bodyPr>
            <a:normAutofit/>
          </a:bodyPr>
          <a:lstStyle/>
          <a:p>
            <a:pPr marL="0" lvl="1" algn="ctr">
              <a:lnSpc>
                <a:spcPct val="90000"/>
              </a:lnSpc>
              <a:buNone/>
            </a:pPr>
            <a:r>
              <a:rPr lang="en-US" sz="2000" b="1" i="1" dirty="0">
                <a:solidFill>
                  <a:srgbClr val="006097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n-US" sz="2000" i="1" dirty="0">
                <a:solidFill>
                  <a:srgbClr val="00609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>
                <a:solidFill>
                  <a:srgbClr val="006097"/>
                </a:solidFill>
                <a:latin typeface="Arial" pitchFamily="34" charset="0"/>
                <a:cs typeface="Arial" pitchFamily="34" charset="0"/>
              </a:rPr>
              <a:t>address the unmet health needs of Kentuckians</a:t>
            </a:r>
            <a:endParaRPr lang="en-US" sz="2000" dirty="0">
              <a:solidFill>
                <a:srgbClr val="006097"/>
              </a:solidFill>
              <a:latin typeface="Arial" pitchFamily="34" charset="0"/>
              <a:cs typeface="Arial" pitchFamily="34" charset="0"/>
            </a:endParaRPr>
          </a:p>
          <a:p>
            <a:pPr marL="15070" indent="0" algn="ctr">
              <a:lnSpc>
                <a:spcPct val="90000"/>
              </a:lnSpc>
              <a:buNone/>
            </a:pPr>
            <a:endParaRPr lang="en-US" sz="2000" dirty="0">
              <a:solidFill>
                <a:srgbClr val="00609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5206276" y="2904679"/>
            <a:ext cx="2876768" cy="2148784"/>
          </a:xfrm>
          <a:prstGeom prst="rect">
            <a:avLst/>
          </a:prstGeom>
          <a:noFill/>
          <a:ln w="22225">
            <a:solidFill>
              <a:schemeClr val="tx2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59E0075-A38E-4A9F-9172-A3988933A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662" y="439310"/>
            <a:ext cx="6516675" cy="437198"/>
          </a:xfrm>
        </p:spPr>
        <p:txBody>
          <a:bodyPr>
            <a:noAutofit/>
          </a:bodyPr>
          <a:lstStyle/>
          <a:p>
            <a:r>
              <a:rPr lang="en-US" sz="2400" b="0" i="1" dirty="0"/>
              <a:t>Foundation for a Healthy Kentucky’s MISSION</a:t>
            </a:r>
            <a:endParaRPr lang="en-US" sz="2400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71DE792-CF96-44D9-97C7-EBA534310ACF}"/>
              </a:ext>
            </a:extLst>
          </p:cNvPr>
          <p:cNvSpPr txBox="1">
            <a:spLocks/>
          </p:cNvSpPr>
          <p:nvPr/>
        </p:nvSpPr>
        <p:spPr>
          <a:xfrm>
            <a:off x="1008993" y="2162857"/>
            <a:ext cx="4877458" cy="1816213"/>
          </a:xfrm>
          <a:prstGeom prst="rect">
            <a:avLst/>
          </a:prstGeom>
        </p:spPr>
        <p:txBody>
          <a:bodyPr vert="horz" lIns="45720" tIns="22860" rIns="45720" bIns="22860" rtlCol="0">
            <a:noAutofit/>
          </a:bodyPr>
          <a:lstStyle>
            <a:lvl1pPr marL="162740" indent="-162740" algn="l" defTabSz="216987" rtl="0" eaLnBrk="1" latinLnBrk="0" hangingPunct="1">
              <a:spcBef>
                <a:spcPct val="20000"/>
              </a:spcBef>
              <a:buFont typeface="Arial"/>
              <a:buChar char="•"/>
              <a:defRPr sz="949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352604" indent="-135617" algn="l" defTabSz="216987" rtl="0" eaLnBrk="1" latinLnBrk="0" hangingPunct="1">
              <a:spcBef>
                <a:spcPct val="20000"/>
              </a:spcBef>
              <a:buFont typeface="Arial"/>
              <a:buChar char="–"/>
              <a:defRPr sz="855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2pPr>
            <a:lvl3pPr marL="542466" indent="-108494" algn="l" defTabSz="216987" rtl="0" eaLnBrk="1" latinLnBrk="0" hangingPunct="1">
              <a:spcBef>
                <a:spcPct val="20000"/>
              </a:spcBef>
              <a:buFont typeface="Arial"/>
              <a:buChar char="•"/>
              <a:defRPr sz="760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3pPr>
            <a:lvl4pPr marL="759452" indent="-108494" algn="l" defTabSz="216987" rtl="0" eaLnBrk="1" latinLnBrk="0" hangingPunct="1">
              <a:spcBef>
                <a:spcPct val="20000"/>
              </a:spcBef>
              <a:buFont typeface="Arial"/>
              <a:buChar char="–"/>
              <a:defRPr sz="665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4pPr>
            <a:lvl5pPr marL="976439" indent="-108494" algn="l" defTabSz="216987" rtl="0" eaLnBrk="1" latinLnBrk="0" hangingPunct="1">
              <a:spcBef>
                <a:spcPct val="20000"/>
              </a:spcBef>
              <a:buFont typeface="Arial"/>
              <a:buChar char="»"/>
              <a:defRPr sz="571" kern="120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5pPr>
            <a:lvl6pPr marL="1193423" indent="-108494" algn="l" defTabSz="216987" rtl="0" eaLnBrk="1" latinLnBrk="0" hangingPunct="1">
              <a:spcBef>
                <a:spcPct val="20000"/>
              </a:spcBef>
              <a:buFont typeface="Arial"/>
              <a:buChar char="•"/>
              <a:defRPr sz="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10410" indent="-108494" algn="l" defTabSz="216987" rtl="0" eaLnBrk="1" latinLnBrk="0" hangingPunct="1">
              <a:spcBef>
                <a:spcPct val="20000"/>
              </a:spcBef>
              <a:buFont typeface="Arial"/>
              <a:buChar char="•"/>
              <a:defRPr sz="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7397" indent="-108494" algn="l" defTabSz="216987" rtl="0" eaLnBrk="1" latinLnBrk="0" hangingPunct="1">
              <a:spcBef>
                <a:spcPct val="20000"/>
              </a:spcBef>
              <a:buFont typeface="Arial"/>
              <a:buChar char="•"/>
              <a:defRPr sz="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44381" indent="-108494" algn="l" defTabSz="216987" rtl="0" eaLnBrk="1" latinLnBrk="0" hangingPunct="1">
              <a:spcBef>
                <a:spcPct val="20000"/>
              </a:spcBef>
              <a:buFont typeface="Arial"/>
              <a:buChar char="•"/>
              <a:defRPr sz="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8499">
              <a:buNone/>
              <a:defRPr/>
            </a:pPr>
            <a:endParaRPr lang="en-US" sz="1600" dirty="0">
              <a:solidFill>
                <a:srgbClr val="006097"/>
              </a:solidFill>
              <a:sym typeface="Arial"/>
            </a:endParaRPr>
          </a:p>
          <a:p>
            <a:pPr marL="0" indent="0" defTabSz="108499">
              <a:buNone/>
              <a:defRPr/>
            </a:pPr>
            <a:r>
              <a:rPr lang="en-US" sz="1600" dirty="0">
                <a:solidFill>
                  <a:srgbClr val="006097"/>
                </a:solidFill>
                <a:sym typeface="Arial"/>
              </a:rPr>
              <a:t>by. . .</a:t>
            </a:r>
          </a:p>
          <a:p>
            <a:pPr marL="346886" indent="139707" defTabSz="108499">
              <a:defRPr/>
            </a:pPr>
            <a:r>
              <a:rPr lang="en-US" sz="1600" dirty="0">
                <a:solidFill>
                  <a:srgbClr val="006097"/>
                </a:solidFill>
                <a:sym typeface="Arial"/>
              </a:rPr>
              <a:t>Developing and influencing policy</a:t>
            </a:r>
          </a:p>
          <a:p>
            <a:pPr marL="346886" indent="139707" defTabSz="108499">
              <a:defRPr/>
            </a:pPr>
            <a:r>
              <a:rPr lang="en-US" sz="1600" dirty="0">
                <a:solidFill>
                  <a:srgbClr val="006097"/>
                </a:solidFill>
                <a:sym typeface="Arial"/>
              </a:rPr>
              <a:t>Improving access to care </a:t>
            </a:r>
          </a:p>
          <a:p>
            <a:pPr marL="346886" indent="139707" defTabSz="108499">
              <a:defRPr/>
            </a:pPr>
            <a:r>
              <a:rPr lang="en-US" sz="1600" dirty="0">
                <a:solidFill>
                  <a:srgbClr val="006097"/>
                </a:solidFill>
                <a:sym typeface="Arial"/>
              </a:rPr>
              <a:t>Reducing health risks and disparities </a:t>
            </a:r>
          </a:p>
          <a:p>
            <a:pPr marL="346886" indent="139707" defTabSz="108499">
              <a:defRPr/>
            </a:pPr>
            <a:r>
              <a:rPr lang="en-US" sz="1600" dirty="0">
                <a:solidFill>
                  <a:srgbClr val="006097"/>
                </a:solidFill>
                <a:sym typeface="Arial"/>
              </a:rPr>
              <a:t>Promoting health equity</a:t>
            </a:r>
          </a:p>
          <a:p>
            <a:pPr marL="197408" indent="91924" defTabSz="108499">
              <a:defRPr/>
            </a:pPr>
            <a:endParaRPr lang="en-US" sz="1600" dirty="0">
              <a:solidFill>
                <a:srgbClr val="006097"/>
              </a:solidFill>
              <a:sym typeface="Arial"/>
            </a:endParaRPr>
          </a:p>
          <a:p>
            <a:pPr marL="81374" indent="-81374" defTabSz="108499">
              <a:defRPr/>
            </a:pPr>
            <a:endParaRPr lang="en-US" sz="1600" dirty="0">
              <a:solidFill>
                <a:srgbClr val="64C8FF"/>
              </a:solidFill>
              <a:sym typeface="Arial"/>
            </a:endParaRPr>
          </a:p>
          <a:p>
            <a:pPr marL="81374" indent="-81374" defTabSz="108499">
              <a:defRPr/>
            </a:pPr>
            <a:endParaRPr lang="en-US" sz="1600" dirty="0">
              <a:solidFill>
                <a:srgbClr val="64C8FF"/>
              </a:solidFill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EFCF7-FFB0-4ACE-9D3F-40B43A74E18C}"/>
              </a:ext>
            </a:extLst>
          </p:cNvPr>
          <p:cNvSpPr txBox="1"/>
          <p:nvPr/>
        </p:nvSpPr>
        <p:spPr>
          <a:xfrm>
            <a:off x="1089609" y="4171291"/>
            <a:ext cx="3581996" cy="114133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defTabSz="457223">
              <a:spcAft>
                <a:spcPts val="450"/>
              </a:spcAft>
              <a:defRPr/>
            </a:pPr>
            <a:r>
              <a:rPr lang="en-US" sz="1600" kern="0" dirty="0">
                <a:solidFill>
                  <a:srgbClr val="006097"/>
                </a:solidFill>
                <a:latin typeface="Arial"/>
                <a:cs typeface="Arial"/>
                <a:sym typeface="Arial"/>
              </a:rPr>
              <a:t>And VALUES. . .</a:t>
            </a:r>
          </a:p>
          <a:p>
            <a:pPr marL="301838" lvl="1" indent="-127999" defTabSz="457223">
              <a:buFont typeface="Wingdings" panose="05000000000000000000" pitchFamily="2" charset="2"/>
              <a:buChar char="ü"/>
              <a:defRPr/>
            </a:pPr>
            <a:r>
              <a:rPr lang="en-US" sz="1600" kern="0" dirty="0">
                <a:solidFill>
                  <a:srgbClr val="006097"/>
                </a:solidFill>
                <a:latin typeface="Arial"/>
                <a:cs typeface="Arial"/>
                <a:sym typeface="Arial"/>
              </a:rPr>
              <a:t>Integrity</a:t>
            </a:r>
          </a:p>
          <a:p>
            <a:pPr marL="301838" lvl="1" indent="-127999" defTabSz="457223">
              <a:buFont typeface="Wingdings" panose="05000000000000000000" pitchFamily="2" charset="2"/>
              <a:buChar char="ü"/>
              <a:defRPr/>
            </a:pPr>
            <a:r>
              <a:rPr lang="en-US" sz="1600" kern="0" dirty="0">
                <a:solidFill>
                  <a:srgbClr val="006097"/>
                </a:solidFill>
                <a:latin typeface="Arial"/>
                <a:cs typeface="Arial"/>
                <a:sym typeface="Arial"/>
              </a:rPr>
              <a:t>Respect</a:t>
            </a:r>
          </a:p>
          <a:p>
            <a:pPr marL="301838" lvl="1" indent="-127999" defTabSz="457223">
              <a:buFont typeface="Wingdings" panose="05000000000000000000" pitchFamily="2" charset="2"/>
              <a:buChar char="ü"/>
              <a:defRPr/>
            </a:pPr>
            <a:r>
              <a:rPr lang="en-US" sz="1600" kern="0" dirty="0">
                <a:solidFill>
                  <a:srgbClr val="006097"/>
                </a:solidFill>
                <a:latin typeface="Arial"/>
                <a:cs typeface="Arial"/>
                <a:sym typeface="Arial"/>
              </a:rPr>
              <a:t>Effectiveness</a:t>
            </a:r>
          </a:p>
          <a:p>
            <a:pPr marL="301838" lvl="1" indent="-127999" defTabSz="457223">
              <a:buFont typeface="Wingdings" panose="05000000000000000000" pitchFamily="2" charset="2"/>
              <a:buChar char="ü"/>
              <a:defRPr/>
            </a:pPr>
            <a:endParaRPr lang="en-US" sz="1600" kern="0" dirty="0">
              <a:solidFill>
                <a:srgbClr val="006097"/>
              </a:solidFill>
              <a:latin typeface="Arial"/>
              <a:cs typeface="Arial"/>
              <a:sym typeface="Arial"/>
            </a:endParaRPr>
          </a:p>
          <a:p>
            <a:pPr marL="301838" lvl="1" indent="-127999" defTabSz="457223">
              <a:spcBef>
                <a:spcPts val="450"/>
              </a:spcBef>
              <a:buFont typeface="Wingdings" panose="05000000000000000000" pitchFamily="2" charset="2"/>
              <a:buChar char="ü"/>
              <a:defRPr/>
            </a:pPr>
            <a:r>
              <a:rPr lang="en-US" sz="1600" kern="0" dirty="0">
                <a:solidFill>
                  <a:srgbClr val="006097"/>
                </a:solidFill>
                <a:latin typeface="Arial"/>
                <a:cs typeface="Arial"/>
                <a:sym typeface="Arial"/>
              </a:rPr>
              <a:t>Leadership</a:t>
            </a:r>
          </a:p>
          <a:p>
            <a:pPr marL="301838" lvl="1" indent="-127999" defTabSz="457223">
              <a:buFont typeface="Wingdings" panose="05000000000000000000" pitchFamily="2" charset="2"/>
              <a:buChar char="ü"/>
              <a:defRPr/>
            </a:pPr>
            <a:r>
              <a:rPr lang="en-US" sz="1600" kern="0" dirty="0">
                <a:solidFill>
                  <a:srgbClr val="006097"/>
                </a:solidFill>
                <a:latin typeface="Arial"/>
                <a:cs typeface="Arial"/>
                <a:sym typeface="Arial"/>
              </a:rPr>
              <a:t>Policy Equity</a:t>
            </a:r>
          </a:p>
          <a:p>
            <a:pPr marL="301838" lvl="1" indent="-127999" defTabSz="457223">
              <a:buFont typeface="Wingdings" panose="05000000000000000000" pitchFamily="2" charset="2"/>
              <a:buChar char="ü"/>
              <a:defRPr/>
            </a:pPr>
            <a:r>
              <a:rPr lang="en-US" sz="1600" kern="0" dirty="0">
                <a:solidFill>
                  <a:srgbClr val="006097"/>
                </a:solidFill>
                <a:latin typeface="Arial"/>
                <a:cs typeface="Arial"/>
                <a:sym typeface="Arial"/>
              </a:rPr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162153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133" y="1671495"/>
            <a:ext cx="8669867" cy="1969770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457200" tIns="0" rIns="45720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HIPAA applies to most health care providers.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51978" y="5254491"/>
            <a:ext cx="6575871" cy="923330"/>
            <a:chOff x="1987442" y="5288357"/>
            <a:chExt cx="6575871" cy="923330"/>
          </a:xfrm>
        </p:grpSpPr>
        <p:sp>
          <p:nvSpPr>
            <p:cNvPr id="10" name="Rectangle 9"/>
            <p:cNvSpPr/>
            <p:nvPr/>
          </p:nvSpPr>
          <p:spPr>
            <a:xfrm>
              <a:off x="1987442" y="5288357"/>
              <a:ext cx="16469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67AE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True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8931" y="5288357"/>
              <a:ext cx="19543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295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133" y="1671495"/>
            <a:ext cx="8669867" cy="1969770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457200" tIns="0" rIns="45720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HIPAA applies to most health care providers.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00674" y="5220625"/>
            <a:ext cx="2398293" cy="923330"/>
            <a:chOff x="1236138" y="5288357"/>
            <a:chExt cx="2398293" cy="923330"/>
          </a:xfrm>
        </p:grpSpPr>
        <p:sp>
          <p:nvSpPr>
            <p:cNvPr id="10" name="Rectangle 9"/>
            <p:cNvSpPr/>
            <p:nvPr/>
          </p:nvSpPr>
          <p:spPr>
            <a:xfrm>
              <a:off x="1987442" y="5288357"/>
              <a:ext cx="16469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67AE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True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138" y="5380690"/>
              <a:ext cx="10329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6506417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104644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 whom does HIPAA apply?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5626" y="1920228"/>
            <a:ext cx="8207893" cy="4216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600" b="1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2286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Lucida Grande"/>
              <a:buChar char="»"/>
              <a:defRPr sz="1600" b="1" kern="120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2pPr>
            <a:lvl3pPr marL="22860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4572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Lucida Grande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457200" marR="0" indent="-22860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/>
              <a:buNone/>
              <a:tabLst/>
              <a:defRPr lang="en-US" sz="1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Health care providers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Health plans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Health care clearinghouses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8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Called “covered entities” (CE)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Office for Civil Rights “Am I a covered entity?” tool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 Associates of a covered entity</a:t>
            </a:r>
          </a:p>
        </p:txBody>
      </p:sp>
    </p:spTree>
    <p:extLst>
      <p:ext uri="{BB962C8B-B14F-4D97-AF65-F5344CB8AC3E}">
        <p14:creationId xmlns:p14="http://schemas.microsoft.com/office/powerpoint/2010/main" val="1781548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492443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0000"/>
                </a:solidFill>
              </a:rPr>
              <a:t>Certain</a:t>
            </a:r>
            <a:r>
              <a:rPr lang="en-US" sz="3200" dirty="0"/>
              <a:t> health care providers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07960" y="1457938"/>
            <a:ext cx="8137071" cy="3701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600" b="1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2286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Lucida Grande"/>
              <a:buChar char="»"/>
              <a:defRPr sz="1600" b="1" kern="120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2pPr>
            <a:lvl3pPr marL="22860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4572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Lucida Grande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457200" marR="0" indent="-22860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/>
              <a:buNone/>
              <a:tabLst/>
              <a:defRPr lang="en-US" sz="1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>
                  <a:lumMod val="75000"/>
                  <a:lumOff val="25000"/>
                </a:srgbClr>
              </a:buClr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Broad definition includes doctors, clinics, psychologists, dentists, nurses, pharmacies, etc.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only if they transmit information in electronic form in connection with an HHS adopted electronic standard transaction</a:t>
            </a:r>
          </a:p>
          <a:p>
            <a:pPr marL="685800" marR="0" lvl="2" indent="-4572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404040"/>
              </a:buClr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E.g. request for payment, eligibility check, prior authorization, etc.</a:t>
            </a:r>
          </a:p>
        </p:txBody>
      </p:sp>
    </p:spTree>
    <p:extLst>
      <p:ext uri="{BB962C8B-B14F-4D97-AF65-F5344CB8AC3E}">
        <p14:creationId xmlns:p14="http://schemas.microsoft.com/office/powerpoint/2010/main" val="3597867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492443"/>
          </a:xfrm>
        </p:spPr>
        <p:txBody>
          <a:bodyPr/>
          <a:lstStyle/>
          <a:p>
            <a:pPr eaLnBrk="1" hangingPunct="1"/>
            <a:r>
              <a:rPr lang="en-US" sz="3200" dirty="0"/>
              <a:t>Health plans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07960" y="1457938"/>
            <a:ext cx="8137071" cy="44422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600" b="1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2286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Lucida Grande"/>
              <a:buChar char="»"/>
              <a:defRPr sz="1600" b="1" kern="120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2pPr>
            <a:lvl3pPr marL="22860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4572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Lucida Grande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457200" marR="0" indent="-22860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/>
              <a:buNone/>
              <a:tabLst/>
              <a:defRPr lang="en-US" sz="1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>
                  <a:lumMod val="75000"/>
                  <a:lumOff val="25000"/>
                </a:srgbClr>
              </a:buClr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Health insurance companies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HMOs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Company health plans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Government programs that pay for health care</a:t>
            </a:r>
          </a:p>
          <a:p>
            <a:pPr marL="228600" marR="0" lvl="2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40404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e.g. Medicare, Medicaid, SCIP</a:t>
            </a:r>
          </a:p>
          <a:p>
            <a:pPr marL="228600" marR="0" lvl="2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404040"/>
              </a:buClr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88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does not include government grants to fund health care</a:t>
            </a:r>
          </a:p>
        </p:txBody>
      </p:sp>
    </p:spTree>
    <p:extLst>
      <p:ext uri="{BB962C8B-B14F-4D97-AF65-F5344CB8AC3E}">
        <p14:creationId xmlns:p14="http://schemas.microsoft.com/office/powerpoint/2010/main" val="2980873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492443"/>
          </a:xfrm>
        </p:spPr>
        <p:txBody>
          <a:bodyPr/>
          <a:lstStyle/>
          <a:p>
            <a:pPr eaLnBrk="1" hangingPunct="1"/>
            <a:r>
              <a:rPr lang="en-US" sz="3200" dirty="0"/>
              <a:t>Business Associates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07960" y="1203934"/>
            <a:ext cx="8137071" cy="4914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None/>
              <a:defRPr sz="1600" b="1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2286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 typeface="Lucida Grande"/>
              <a:buChar char="»"/>
              <a:defRPr sz="1600" b="1" kern="120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2pPr>
            <a:lvl3pPr marL="228600" marR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4572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Lucida Grande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457200" marR="0" indent="-228600" algn="l" defTabSz="4572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/>
              <a:buNone/>
              <a:tabLst/>
              <a:defRPr lang="en-US" sz="12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>
                  <a:lumMod val="75000"/>
                  <a:lumOff val="25000"/>
                </a:srgbClr>
              </a:buClr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person or organization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 is not a member of CE’s workforce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Performs functions on behalf of CE or provides services to CE where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access to PHI is involved</a:t>
            </a: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Examples: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billing services; document destruction services;  outside attorneys and accountants; computer service technicians; software vendors; cloud computing vendors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887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Tx/>
              <a:buFont typeface="Lucida Grande"/>
              <a:buChar char="»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Must have written agreement known as a Business Associate Agreement (BAA)</a:t>
            </a:r>
          </a:p>
        </p:txBody>
      </p:sp>
    </p:spTree>
    <p:extLst>
      <p:ext uri="{BB962C8B-B14F-4D97-AF65-F5344CB8AC3E}">
        <p14:creationId xmlns:p14="http://schemas.microsoft.com/office/powerpoint/2010/main" val="1209670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133" y="1671495"/>
            <a:ext cx="8669867" cy="1846659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457200" tIns="0" rIns="45720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Not all public health departments are required to comply with HIPAA.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51978" y="5220625"/>
            <a:ext cx="6575871" cy="923330"/>
            <a:chOff x="1987442" y="5288357"/>
            <a:chExt cx="6575871" cy="923330"/>
          </a:xfrm>
        </p:grpSpPr>
        <p:sp>
          <p:nvSpPr>
            <p:cNvPr id="10" name="Rectangle 9"/>
            <p:cNvSpPr/>
            <p:nvPr/>
          </p:nvSpPr>
          <p:spPr>
            <a:xfrm>
              <a:off x="1987442" y="5288357"/>
              <a:ext cx="16469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67AE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True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8931" y="5288357"/>
              <a:ext cx="19543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8111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133" y="1671495"/>
            <a:ext cx="8669867" cy="1846659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457200" tIns="0" rIns="45720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Not all public health departments are required to comply with HIPAA.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33A670-9136-1942-82C3-0E1E314E8B6E}"/>
              </a:ext>
            </a:extLst>
          </p:cNvPr>
          <p:cNvGrpSpPr/>
          <p:nvPr/>
        </p:nvGrpSpPr>
        <p:grpSpPr>
          <a:xfrm>
            <a:off x="1457861" y="5220625"/>
            <a:ext cx="2398293" cy="923330"/>
            <a:chOff x="1236138" y="5288357"/>
            <a:chExt cx="2398293" cy="9233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5CF1B2-779D-1A49-AE86-97CCC17477E8}"/>
                </a:ext>
              </a:extLst>
            </p:cNvPr>
            <p:cNvSpPr/>
            <p:nvPr/>
          </p:nvSpPr>
          <p:spPr>
            <a:xfrm>
              <a:off x="1987442" y="5288357"/>
              <a:ext cx="16469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67AE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True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D75DFD-8727-5945-B8DB-FA8EEA3CF598}"/>
                </a:ext>
              </a:extLst>
            </p:cNvPr>
            <p:cNvSpPr txBox="1"/>
            <p:nvPr/>
          </p:nvSpPr>
          <p:spPr>
            <a:xfrm>
              <a:off x="1236138" y="5380690"/>
              <a:ext cx="10329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9070726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1332873"/>
            <a:ext cx="8137071" cy="5134739"/>
          </a:xfrm>
        </p:spPr>
        <p:txBody>
          <a:bodyPr/>
          <a:lstStyle/>
          <a:p>
            <a:pPr indent="0"/>
            <a:r>
              <a:rPr lang="en-US" sz="3200" dirty="0">
                <a:solidFill>
                  <a:srgbClr val="FF0000"/>
                </a:solidFill>
              </a:rPr>
              <a:t>3 possibilities: </a:t>
            </a:r>
            <a:r>
              <a:rPr lang="en-US" sz="3200" dirty="0">
                <a:solidFill>
                  <a:srgbClr val="008877"/>
                </a:solidFill>
              </a:rPr>
              <a:t>Completely covered, hybrid, or completely non-covered</a:t>
            </a:r>
            <a:endParaRPr lang="en-US" sz="3200" dirty="0"/>
          </a:p>
          <a:p>
            <a:pPr indent="0"/>
            <a:endParaRPr lang="en-US" sz="3200" dirty="0"/>
          </a:p>
          <a:p>
            <a:pPr lvl="1">
              <a:buClr>
                <a:srgbClr val="404040"/>
              </a:buClr>
            </a:pPr>
            <a:endParaRPr lang="en-US" sz="2800" dirty="0">
              <a:solidFill>
                <a:srgbClr val="008877"/>
              </a:solidFill>
            </a:endParaRP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That is a covered entity</a:t>
            </a: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Whose business activities include both covered and non-covered functions; and</a:t>
            </a: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That designates health care components by separating them from its other components and documenting the designation.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5626" y="2819328"/>
            <a:ext cx="7946136" cy="492443"/>
          </a:xfrm>
        </p:spPr>
        <p:txBody>
          <a:bodyPr/>
          <a:lstStyle/>
          <a:p>
            <a:pPr eaLnBrk="1" hangingPunct="1"/>
            <a:r>
              <a:rPr lang="en-US" sz="3200" dirty="0"/>
              <a:t>Hybrid entity means a single legal entity: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524509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133" y="1671495"/>
            <a:ext cx="8669867" cy="2154436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457200" tIns="0" rIns="45720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My agency or organization is not covered by HIPAA. This means that I don’t need to know what HIPAA says.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51978" y="5237558"/>
            <a:ext cx="6575871" cy="923330"/>
            <a:chOff x="1987442" y="5288357"/>
            <a:chExt cx="6575871" cy="923330"/>
          </a:xfrm>
        </p:grpSpPr>
        <p:sp>
          <p:nvSpPr>
            <p:cNvPr id="10" name="Rectangle 9"/>
            <p:cNvSpPr/>
            <p:nvPr/>
          </p:nvSpPr>
          <p:spPr>
            <a:xfrm>
              <a:off x="1987442" y="5288357"/>
              <a:ext cx="16469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67AE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True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8931" y="5288357"/>
              <a:ext cx="19543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0917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E84262F-F081-4759-88A0-D74ECC6E5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771" y="4054342"/>
            <a:ext cx="711787" cy="6830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0D0438-C9A8-4492-804D-698A244A4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122" y="3432528"/>
            <a:ext cx="711787" cy="61338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504AF0-0DB3-44AE-9604-FA423B5AB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768152" y="3430075"/>
            <a:ext cx="2162918" cy="1265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F17F0B-81C0-4888-B016-E8D10C23CC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8"/>
          <a:stretch/>
        </p:blipFill>
        <p:spPr>
          <a:xfrm>
            <a:off x="1974651" y="2361762"/>
            <a:ext cx="1560724" cy="1068316"/>
          </a:xfrm>
          <a:prstGeom prst="rect">
            <a:avLst/>
          </a:prstGeom>
        </p:spPr>
      </p:pic>
      <p:pic>
        <p:nvPicPr>
          <p:cNvPr id="13" name="Picture 12" descr="A picture containing indoor, appliance, man, kitchen&#10;&#10;Description automatically generated">
            <a:extLst>
              <a:ext uri="{FF2B5EF4-FFF2-40B4-BE49-F238E27FC236}">
                <a16:creationId xmlns:a16="http://schemas.microsoft.com/office/drawing/2014/main" id="{A04E10B3-34CB-4ABF-9B53-D4EEADC381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70" y="2751942"/>
            <a:ext cx="2341085" cy="15607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22A944-2532-4DD4-B601-AD1C4C4477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900" r="90167"/>
          <a:stretch/>
        </p:blipFill>
        <p:spPr>
          <a:xfrm>
            <a:off x="3453986" y="2666187"/>
            <a:ext cx="603313" cy="7445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E696CE-3FC8-4715-BBB8-08A755EFAF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879" b="15838"/>
          <a:stretch/>
        </p:blipFill>
        <p:spPr>
          <a:xfrm>
            <a:off x="3535375" y="2360733"/>
            <a:ext cx="1398113" cy="3214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8620AB-6100-485A-AF6D-0A62BCD77E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3487" y="2834981"/>
            <a:ext cx="788740" cy="555547"/>
          </a:xfrm>
          <a:prstGeom prst="rect">
            <a:avLst/>
          </a:prstGeom>
        </p:spPr>
      </p:pic>
      <p:sp>
        <p:nvSpPr>
          <p:cNvPr id="19" name="Title 6">
            <a:extLst>
              <a:ext uri="{FF2B5EF4-FFF2-40B4-BE49-F238E27FC236}">
                <a16:creationId xmlns:a16="http://schemas.microsoft.com/office/drawing/2014/main" id="{1F5CF74F-7EDE-4AA0-B974-819C74BDF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843" y="411492"/>
            <a:ext cx="6172200" cy="421481"/>
          </a:xfrm>
        </p:spPr>
        <p:txBody>
          <a:bodyPr>
            <a:noAutofit/>
          </a:bodyPr>
          <a:lstStyle/>
          <a:p>
            <a:pPr algn="ctr"/>
            <a:r>
              <a:rPr lang="en-US" sz="2000" b="0" dirty="0">
                <a:hlinkClick r:id="rId11"/>
              </a:rPr>
              <a:t>www.healthy-ky.org/events/health-for-a-change</a:t>
            </a:r>
            <a:endParaRPr lang="en-US" sz="2000" b="0" dirty="0"/>
          </a:p>
        </p:txBody>
      </p:sp>
      <p:pic>
        <p:nvPicPr>
          <p:cNvPr id="5" name="Picture 4" descr="A person with her hand on her face&#10;&#10;Description automatically generated with low confidence">
            <a:extLst>
              <a:ext uri="{FF2B5EF4-FFF2-40B4-BE49-F238E27FC236}">
                <a16:creationId xmlns:a16="http://schemas.microsoft.com/office/drawing/2014/main" id="{3E7638D9-E3D2-416B-909B-83CD9363B1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79" y="2361581"/>
            <a:ext cx="1717259" cy="964075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 with medium confidence">
            <a:extLst>
              <a:ext uri="{FF2B5EF4-FFF2-40B4-BE49-F238E27FC236}">
                <a16:creationId xmlns:a16="http://schemas.microsoft.com/office/drawing/2014/main" id="{CDDEC60B-FC75-4B47-B4F5-A0A062CA5B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73" y="3532305"/>
            <a:ext cx="780842" cy="1137523"/>
          </a:xfrm>
          <a:prstGeom prst="rect">
            <a:avLst/>
          </a:prstGeom>
        </p:spPr>
      </p:pic>
      <p:pic>
        <p:nvPicPr>
          <p:cNvPr id="10" name="Picture 9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E76535AF-8462-4A72-A162-83E1809870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184" y="3503685"/>
            <a:ext cx="1344416" cy="1191789"/>
          </a:xfrm>
          <a:prstGeom prst="rect">
            <a:avLst/>
          </a:prstGeom>
        </p:spPr>
      </p:pic>
      <p:pic>
        <p:nvPicPr>
          <p:cNvPr id="20" name="Picture 19" descr="A picture containing text, device, meter, gauge&#10;&#10;Description automatically generated">
            <a:extLst>
              <a:ext uri="{FF2B5EF4-FFF2-40B4-BE49-F238E27FC236}">
                <a16:creationId xmlns:a16="http://schemas.microsoft.com/office/drawing/2014/main" id="{792E9DA8-857B-455E-A4D2-86C9FEFB12B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445" y="3618769"/>
            <a:ext cx="1288672" cy="10802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C83560D-573E-4950-AE21-C3FAF545B0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45240" y="2362578"/>
            <a:ext cx="1804721" cy="1137523"/>
          </a:xfrm>
          <a:prstGeom prst="rect">
            <a:avLst/>
          </a:prstGeom>
        </p:spPr>
      </p:pic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F7E47E-01E9-46F0-B0BA-038E69A4807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29" y="3325656"/>
            <a:ext cx="1706592" cy="3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133" y="1671495"/>
            <a:ext cx="8669867" cy="2154436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457200" tIns="0" rIns="45720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My agency or organization is not covered by HIPAA. This means that I don’t need to know what HIPAA says.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55700" y="5220625"/>
            <a:ext cx="2772149" cy="923330"/>
            <a:chOff x="5791164" y="5288357"/>
            <a:chExt cx="2772149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5791164" y="5288357"/>
              <a:ext cx="6265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Ⓧ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8931" y="5288357"/>
              <a:ext cx="19543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6261077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1925532"/>
            <a:ext cx="8137071" cy="3703578"/>
          </a:xfrm>
        </p:spPr>
        <p:txBody>
          <a:bodyPr/>
          <a:lstStyle/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Health care providers are a crucial source of PHI needed by many agencies or organizations to protect and improve the public’s health</a:t>
            </a: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Most health care providers are covered by HIPAA</a:t>
            </a: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Providers may question or deny access to information even when the law allows sharing</a:t>
            </a:r>
            <a:endParaRPr lang="en-US" sz="2600" dirty="0">
              <a:solidFill>
                <a:srgbClr val="008877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492443"/>
          </a:xfrm>
        </p:spPr>
        <p:txBody>
          <a:bodyPr/>
          <a:lstStyle/>
          <a:p>
            <a:pPr eaLnBrk="1" hangingPunct="1"/>
            <a:r>
              <a:rPr lang="en-US" sz="3200" dirty="0"/>
              <a:t>Importance of understanding HIPAA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2585771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133" y="1671495"/>
            <a:ext cx="8669867" cy="1477328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457200" tIns="0" rIns="45720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HIPAA covers all health information.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51978" y="5237558"/>
            <a:ext cx="6575871" cy="923330"/>
            <a:chOff x="1987442" y="5288357"/>
            <a:chExt cx="6575871" cy="923330"/>
          </a:xfrm>
        </p:grpSpPr>
        <p:sp>
          <p:nvSpPr>
            <p:cNvPr id="10" name="Rectangle 9"/>
            <p:cNvSpPr/>
            <p:nvPr/>
          </p:nvSpPr>
          <p:spPr>
            <a:xfrm>
              <a:off x="1987442" y="5288357"/>
              <a:ext cx="16469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67AE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True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8931" y="5288357"/>
              <a:ext cx="19543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7642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133" y="1671495"/>
            <a:ext cx="8669867" cy="1477328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457200" tIns="0" rIns="45720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HIPAA covers all health information.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55700" y="5220625"/>
            <a:ext cx="2772149" cy="923330"/>
            <a:chOff x="5791164" y="5288357"/>
            <a:chExt cx="2772149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5791164" y="5288357"/>
              <a:ext cx="6265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Ⓧ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8931" y="5288357"/>
              <a:ext cx="19543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1775736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1993411"/>
            <a:ext cx="8137071" cy="4290149"/>
          </a:xfrm>
        </p:spPr>
        <p:txBody>
          <a:bodyPr/>
          <a:lstStyle/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Use and disclosure of </a:t>
            </a:r>
            <a:r>
              <a:rPr lang="en-US" sz="3200" i="1" dirty="0">
                <a:solidFill>
                  <a:srgbClr val="008877"/>
                </a:solidFill>
              </a:rPr>
              <a:t>protected health information (PHI)</a:t>
            </a:r>
            <a:endParaRPr lang="en-US" sz="2800" i="1" dirty="0">
              <a:solidFill>
                <a:srgbClr val="008877"/>
              </a:solidFill>
            </a:endParaRPr>
          </a:p>
          <a:p>
            <a:pPr lvl="2">
              <a:buClr>
                <a:srgbClr val="404040"/>
              </a:buClr>
            </a:pPr>
            <a:endParaRPr lang="en-US" sz="2400" dirty="0">
              <a:solidFill>
                <a:srgbClr val="008877"/>
              </a:solidFill>
            </a:endParaRPr>
          </a:p>
          <a:p>
            <a:pPr lvl="2">
              <a:buClr>
                <a:srgbClr val="404040"/>
              </a:buClr>
            </a:pPr>
            <a:r>
              <a:rPr lang="en-US" sz="2400" dirty="0">
                <a:solidFill>
                  <a:srgbClr val="008877"/>
                </a:solidFill>
              </a:rPr>
              <a:t>Use – The sharing, application, utilization, examination, or analysis of PHI </a:t>
            </a:r>
            <a:r>
              <a:rPr lang="en-US" sz="2400" u="sng" dirty="0">
                <a:solidFill>
                  <a:srgbClr val="008877"/>
                </a:solidFill>
              </a:rPr>
              <a:t>within</a:t>
            </a:r>
            <a:r>
              <a:rPr lang="en-US" sz="2400" dirty="0">
                <a:solidFill>
                  <a:srgbClr val="008877"/>
                </a:solidFill>
              </a:rPr>
              <a:t> the entity that maintains the PHI</a:t>
            </a:r>
          </a:p>
          <a:p>
            <a:pPr lvl="2">
              <a:buClr>
                <a:srgbClr val="404040"/>
              </a:buClr>
            </a:pPr>
            <a:endParaRPr lang="en-US" sz="2400" dirty="0">
              <a:solidFill>
                <a:srgbClr val="008877"/>
              </a:solidFill>
            </a:endParaRPr>
          </a:p>
          <a:p>
            <a:pPr lvl="2">
              <a:buClr>
                <a:srgbClr val="404040"/>
              </a:buClr>
            </a:pPr>
            <a:r>
              <a:rPr lang="en-US" sz="2400" dirty="0">
                <a:solidFill>
                  <a:srgbClr val="008877"/>
                </a:solidFill>
              </a:rPr>
              <a:t>Disclose – The release, transfer, provision of access to, or divulging in any manner of PHI </a:t>
            </a:r>
            <a:r>
              <a:rPr lang="en-US" sz="2400" u="sng" dirty="0">
                <a:solidFill>
                  <a:srgbClr val="008877"/>
                </a:solidFill>
              </a:rPr>
              <a:t>outside</a:t>
            </a:r>
            <a:r>
              <a:rPr lang="en-US" sz="2400" dirty="0">
                <a:solidFill>
                  <a:srgbClr val="008877"/>
                </a:solidFill>
              </a:rPr>
              <a:t> the entity holding the PHI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553998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the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HIPAA Privacy Rule covers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3012802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1323241"/>
            <a:ext cx="8137071" cy="4493025"/>
          </a:xfrm>
        </p:spPr>
        <p:txBody>
          <a:bodyPr/>
          <a:lstStyle/>
          <a:p>
            <a:pPr indent="0"/>
            <a:endParaRPr lang="en-US" sz="3200" dirty="0"/>
          </a:p>
          <a:p>
            <a:pPr lvl="1">
              <a:buClr>
                <a:srgbClr val="404040"/>
              </a:buClr>
            </a:pPr>
            <a:r>
              <a:rPr lang="en-US" sz="2600" dirty="0">
                <a:solidFill>
                  <a:srgbClr val="008877"/>
                </a:solidFill>
              </a:rPr>
              <a:t>Information, including demographic information</a:t>
            </a:r>
            <a:r>
              <a:rPr lang="en-US" sz="2800" dirty="0">
                <a:solidFill>
                  <a:srgbClr val="008877"/>
                </a:solidFill>
              </a:rPr>
              <a:t>:</a:t>
            </a:r>
          </a:p>
          <a:p>
            <a:pPr marL="571500" lvl="2" indent="-342900">
              <a:buClr>
                <a:srgbClr val="404040"/>
              </a:buClr>
              <a:buFontTx/>
              <a:buChar char="-"/>
            </a:pPr>
            <a:r>
              <a:rPr lang="en-US" sz="2200" dirty="0">
                <a:solidFill>
                  <a:srgbClr val="008877"/>
                </a:solidFill>
              </a:rPr>
              <a:t>In any form: written, electronic or oral</a:t>
            </a:r>
          </a:p>
          <a:p>
            <a:pPr marL="571500" lvl="2" indent="-342900">
              <a:buClr>
                <a:srgbClr val="404040"/>
              </a:buClr>
              <a:buFontTx/>
              <a:buChar char="-"/>
            </a:pPr>
            <a:r>
              <a:rPr lang="en-US" sz="2200" dirty="0">
                <a:solidFill>
                  <a:srgbClr val="008877"/>
                </a:solidFill>
              </a:rPr>
              <a:t>Relating to past, present or future</a:t>
            </a:r>
          </a:p>
          <a:p>
            <a:pPr marL="800100" lvl="3" indent="-342900">
              <a:buClr>
                <a:srgbClr val="404040"/>
              </a:buClr>
              <a:buFontTx/>
              <a:buChar char="-"/>
            </a:pPr>
            <a:r>
              <a:rPr lang="en-US" sz="2000" dirty="0">
                <a:solidFill>
                  <a:srgbClr val="008877"/>
                </a:solidFill>
              </a:rPr>
              <a:t>Physical or mental health status or condition</a:t>
            </a:r>
          </a:p>
          <a:p>
            <a:pPr marL="800100" lvl="3" indent="-342900">
              <a:buClr>
                <a:srgbClr val="404040"/>
              </a:buClr>
              <a:buFontTx/>
              <a:buChar char="-"/>
            </a:pPr>
            <a:r>
              <a:rPr lang="en-US" sz="2000" dirty="0">
                <a:solidFill>
                  <a:srgbClr val="008877"/>
                </a:solidFill>
              </a:rPr>
              <a:t>Provision of health care</a:t>
            </a:r>
          </a:p>
          <a:p>
            <a:pPr marL="800100" lvl="3" indent="-342900">
              <a:buClr>
                <a:srgbClr val="404040"/>
              </a:buClr>
              <a:buFontTx/>
              <a:buChar char="-"/>
            </a:pPr>
            <a:r>
              <a:rPr lang="en-US" sz="2000" dirty="0">
                <a:solidFill>
                  <a:srgbClr val="008877"/>
                </a:solidFill>
              </a:rPr>
              <a:t>Payment for provision of health care</a:t>
            </a:r>
            <a:endParaRPr lang="en-US" sz="3200" dirty="0"/>
          </a:p>
          <a:p>
            <a:pPr lvl="1">
              <a:buClr>
                <a:srgbClr val="404040"/>
              </a:buClr>
            </a:pPr>
            <a:r>
              <a:rPr lang="en-US" sz="2600" dirty="0">
                <a:solidFill>
                  <a:srgbClr val="008877"/>
                </a:solidFill>
              </a:rPr>
              <a:t>That identifies the individual </a:t>
            </a:r>
            <a:r>
              <a:rPr lang="en-US" sz="2600" dirty="0">
                <a:solidFill>
                  <a:srgbClr val="FF0000"/>
                </a:solidFill>
              </a:rPr>
              <a:t>or for which </a:t>
            </a:r>
            <a:r>
              <a:rPr lang="en-US" sz="2600" dirty="0">
                <a:solidFill>
                  <a:srgbClr val="008877"/>
                </a:solidFill>
              </a:rPr>
              <a:t>there is a reasonable basis to believe can be used to identify the individual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492443"/>
          </a:xfrm>
        </p:spPr>
        <p:txBody>
          <a:bodyPr/>
          <a:lstStyle/>
          <a:p>
            <a:pPr eaLnBrk="1" hangingPunct="1"/>
            <a:r>
              <a:rPr lang="en-US" sz="3200" dirty="0"/>
              <a:t>Protected health information (PHI)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593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1982937"/>
            <a:ext cx="8137071" cy="3421449"/>
          </a:xfrm>
        </p:spPr>
        <p:txBody>
          <a:bodyPr/>
          <a:lstStyle/>
          <a:p>
            <a:pPr lvl="1">
              <a:buClr>
                <a:srgbClr val="404040"/>
              </a:buClr>
            </a:pPr>
            <a:r>
              <a:rPr lang="en-US" sz="2700" dirty="0">
                <a:solidFill>
                  <a:srgbClr val="008877"/>
                </a:solidFill>
              </a:rPr>
              <a:t>Student records</a:t>
            </a:r>
          </a:p>
          <a:p>
            <a:pPr lvl="1">
              <a:buClr>
                <a:srgbClr val="404040"/>
              </a:buClr>
            </a:pPr>
            <a:r>
              <a:rPr lang="en-US" sz="2700" dirty="0">
                <a:solidFill>
                  <a:srgbClr val="008877"/>
                </a:solidFill>
              </a:rPr>
              <a:t>Research records held by non-covered entities</a:t>
            </a:r>
          </a:p>
          <a:p>
            <a:pPr lvl="1">
              <a:buClr>
                <a:srgbClr val="404040"/>
              </a:buClr>
            </a:pPr>
            <a:r>
              <a:rPr lang="en-US" sz="2700" dirty="0">
                <a:solidFill>
                  <a:srgbClr val="008877"/>
                </a:solidFill>
              </a:rPr>
              <a:t>Employment records that may contain health information</a:t>
            </a:r>
          </a:p>
          <a:p>
            <a:pPr lvl="1">
              <a:buClr>
                <a:srgbClr val="404040"/>
              </a:buClr>
            </a:pPr>
            <a:r>
              <a:rPr lang="en-US" sz="2700" dirty="0">
                <a:solidFill>
                  <a:srgbClr val="008877"/>
                </a:solidFill>
              </a:rPr>
              <a:t>De-identified information</a:t>
            </a:r>
          </a:p>
          <a:p>
            <a:pPr lvl="1">
              <a:buClr>
                <a:srgbClr val="404040"/>
              </a:buClr>
            </a:pPr>
            <a:r>
              <a:rPr lang="en-US" sz="2700" dirty="0">
                <a:solidFill>
                  <a:srgbClr val="008877"/>
                </a:solidFill>
              </a:rPr>
              <a:t>Health information held by non-covered entities, including governmental entities</a:t>
            </a:r>
            <a:endParaRPr lang="en-US" sz="2200" dirty="0">
              <a:solidFill>
                <a:srgbClr val="008877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492443"/>
          </a:xfrm>
        </p:spPr>
        <p:txBody>
          <a:bodyPr/>
          <a:lstStyle/>
          <a:p>
            <a:pPr eaLnBrk="1" hangingPunct="1"/>
            <a:r>
              <a:rPr lang="en-US" sz="3200" dirty="0"/>
              <a:t>PHI does not include: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3388913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133" y="943373"/>
            <a:ext cx="8669867" cy="1292662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457200" tIns="0" rIns="45720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Aggregate data does not identify individuals. This means that I can release the data below with no HIPAA concerns.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00674" y="5474622"/>
            <a:ext cx="7327175" cy="923330"/>
            <a:chOff x="1236138" y="5288357"/>
            <a:chExt cx="7327175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5791164" y="5288357"/>
              <a:ext cx="6265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87442" y="5288357"/>
              <a:ext cx="16469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67AE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True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8931" y="5288357"/>
              <a:ext cx="19543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False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138" y="5380690"/>
              <a:ext cx="10329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77370" y="2370661"/>
            <a:ext cx="784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2020 pediatric COVID-19 cases by county</a:t>
            </a:r>
          </a:p>
        </p:txBody>
      </p:sp>
      <p:graphicFrame>
        <p:nvGraphicFramePr>
          <p:cNvPr id="14" name="Content Placeholder 4"/>
          <p:cNvGraphicFramePr>
            <a:graphicFrameLocks noGrp="1"/>
          </p:cNvGraphicFramePr>
          <p:nvPr>
            <p:ph idx="1"/>
          </p:nvPr>
        </p:nvGraphicFramePr>
        <p:xfrm>
          <a:off x="977370" y="2981321"/>
          <a:ext cx="7849130" cy="2424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9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9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9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98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4868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&lt; 1year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1-5years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6-10yrs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11-17yrs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8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Auburn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8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Beacon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8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Calhoun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8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Davis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2263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133" y="943373"/>
            <a:ext cx="8669867" cy="1292662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457200" tIns="0" rIns="45720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Aggregate data does not identify individuals. This means that I can release the data below with no HIPAA concerns.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655700" y="5474622"/>
            <a:ext cx="2772149" cy="923330"/>
            <a:chOff x="5791164" y="5288357"/>
            <a:chExt cx="2772149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5791164" y="5288357"/>
              <a:ext cx="6265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Ⓧ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8931" y="5288357"/>
              <a:ext cx="19543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False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77370" y="2370661"/>
            <a:ext cx="784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2020 pediatric COVID-19 cases by county</a:t>
            </a:r>
          </a:p>
        </p:txBody>
      </p:sp>
      <p:graphicFrame>
        <p:nvGraphicFramePr>
          <p:cNvPr id="14" name="Content Placeholder 4"/>
          <p:cNvGraphicFramePr>
            <a:graphicFrameLocks noGrp="1"/>
          </p:cNvGraphicFramePr>
          <p:nvPr>
            <p:ph idx="1"/>
          </p:nvPr>
        </p:nvGraphicFramePr>
        <p:xfrm>
          <a:off x="977370" y="2981321"/>
          <a:ext cx="7849130" cy="2424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9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9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9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98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4868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&lt; 1year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1-5years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6-10yrs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11-17yrs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8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Auburn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8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Beacon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8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Calhoun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8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Davis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756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553998"/>
          </a:xfrm>
        </p:spPr>
        <p:txBody>
          <a:bodyPr/>
          <a:lstStyle/>
          <a:p>
            <a:pPr eaLnBrk="1" hangingPunct="1"/>
            <a:r>
              <a:rPr lang="en-US" sz="3600" dirty="0"/>
              <a:t>Is aggregate data PHI?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977370" y="2828923"/>
          <a:ext cx="7849130" cy="3394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9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9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9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98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4868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&lt; 1year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1-5years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6-10yrs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11-17yrs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8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Auburn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8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Beacon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8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Calhoun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8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Davis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8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Eaton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8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Fulton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7369" y="1997926"/>
            <a:ext cx="7847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2020 pediatric COVID-19 cases by county</a:t>
            </a:r>
          </a:p>
        </p:txBody>
      </p:sp>
    </p:spTree>
    <p:extLst>
      <p:ext uri="{BB962C8B-B14F-4D97-AF65-F5344CB8AC3E}">
        <p14:creationId xmlns:p14="http://schemas.microsoft.com/office/powerpoint/2010/main" val="1550517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F5CF74F-7EDE-4AA0-B974-819C74BDF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670" y="355509"/>
            <a:ext cx="6172200" cy="421481"/>
          </a:xfrm>
        </p:spPr>
        <p:txBody>
          <a:bodyPr>
            <a:noAutofit/>
          </a:bodyPr>
          <a:lstStyle/>
          <a:p>
            <a:pPr algn="ctr"/>
            <a:r>
              <a:rPr lang="en-US" sz="2000" b="0" dirty="0">
                <a:hlinkClick r:id="rId3"/>
              </a:rPr>
              <a:t>www.healthy-ky.org/events/health-for-a-change</a:t>
            </a:r>
            <a:endParaRPr lang="en-US" sz="2000" b="0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30A97E1-F850-4A59-8EE4-A206754A3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974" y="4172057"/>
            <a:ext cx="4100253" cy="1367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271A00-AED4-41D4-82F1-50834CEB1797}"/>
              </a:ext>
            </a:extLst>
          </p:cNvPr>
          <p:cNvSpPr txBox="1"/>
          <p:nvPr/>
        </p:nvSpPr>
        <p:spPr>
          <a:xfrm>
            <a:off x="1931278" y="2044556"/>
            <a:ext cx="6098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dirty="0"/>
              <a:t>Wednesday, </a:t>
            </a:r>
            <a:r>
              <a:rPr lang="en-US" b="1" dirty="0"/>
              <a:t>May 19 </a:t>
            </a:r>
            <a:r>
              <a:rPr lang="en-US" dirty="0"/>
              <a:t>12PM ET / 11AM CT</a:t>
            </a:r>
          </a:p>
          <a:p>
            <a:pPr indent="213122"/>
            <a:r>
              <a:rPr lang="en-US" dirty="0"/>
              <a:t>All things 2020 US Census: Review, new products, </a:t>
            </a:r>
          </a:p>
          <a:p>
            <a:pPr marL="213122"/>
            <a:r>
              <a:rPr lang="en-US" dirty="0"/>
              <a:t>and Kentucky connections</a:t>
            </a:r>
          </a:p>
          <a:p>
            <a:endParaRPr lang="en-US" dirty="0"/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US" dirty="0"/>
              <a:t>Thursday, </a:t>
            </a:r>
            <a:r>
              <a:rPr lang="en-US" b="1" dirty="0"/>
              <a:t>June 10 </a:t>
            </a:r>
            <a:r>
              <a:rPr lang="en-US" dirty="0"/>
              <a:t>12PM ET / 11AM CT</a:t>
            </a:r>
          </a:p>
          <a:p>
            <a:pPr indent="213122"/>
            <a:r>
              <a:rPr lang="en-US" dirty="0"/>
              <a:t>Kentucky Health Coalitions and Public Health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50130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1323241"/>
            <a:ext cx="8137071" cy="4449295"/>
          </a:xfrm>
        </p:spPr>
        <p:txBody>
          <a:bodyPr/>
          <a:lstStyle/>
          <a:p>
            <a:pPr indent="0"/>
            <a:endParaRPr lang="en-US" sz="3200" dirty="0"/>
          </a:p>
          <a:p>
            <a:pPr lvl="1">
              <a:buClr>
                <a:srgbClr val="404040"/>
              </a:buClr>
            </a:pPr>
            <a:r>
              <a:rPr lang="en-US" sz="2200" dirty="0">
                <a:solidFill>
                  <a:srgbClr val="008877"/>
                </a:solidFill>
              </a:rPr>
              <a:t>That identifies the individual </a:t>
            </a:r>
            <a:r>
              <a:rPr lang="en-US" sz="2200" dirty="0">
                <a:solidFill>
                  <a:srgbClr val="FF0000"/>
                </a:solidFill>
              </a:rPr>
              <a:t>or for which </a:t>
            </a:r>
            <a:r>
              <a:rPr lang="en-US" sz="2200" dirty="0">
                <a:solidFill>
                  <a:srgbClr val="008877"/>
                </a:solidFill>
              </a:rPr>
              <a:t>there is a reasonable basis to believe can be used to identify the individual</a:t>
            </a:r>
          </a:p>
          <a:p>
            <a:pPr lvl="1">
              <a:buClr>
                <a:srgbClr val="404040"/>
              </a:buClr>
            </a:pPr>
            <a:r>
              <a:rPr lang="en-US" sz="2200" dirty="0">
                <a:solidFill>
                  <a:srgbClr val="008877"/>
                </a:solidFill>
              </a:rPr>
              <a:t>Beyond the basics: HIPAA has rules regarding aggregate data and deidentification risk at 45 CFR </a:t>
            </a:r>
            <a:r>
              <a:rPr lang="en-US" sz="2200" dirty="0"/>
              <a:t>§ 164.514.</a:t>
            </a:r>
            <a:endParaRPr lang="en-US" b="0" u="sng" dirty="0">
              <a:solidFill>
                <a:srgbClr val="FF0000"/>
              </a:solidFill>
            </a:endParaRPr>
          </a:p>
          <a:p>
            <a:pPr lvl="1">
              <a:buClr>
                <a:srgbClr val="404040"/>
              </a:buClr>
            </a:pPr>
            <a:r>
              <a:rPr lang="en-US" sz="2200" dirty="0"/>
              <a:t>Network Tool: HIPAA Expert Determination De-Identification Method</a:t>
            </a:r>
          </a:p>
          <a:p>
            <a:pPr lvl="2">
              <a:buClr>
                <a:srgbClr val="404040"/>
              </a:buClr>
            </a:pPr>
            <a:r>
              <a:rPr lang="en-US" sz="2000" b="0" dirty="0">
                <a:solidFill>
                  <a:srgbClr val="008877"/>
                </a:solidFill>
              </a:rPr>
              <a:t>		</a:t>
            </a:r>
            <a:r>
              <a:rPr lang="en-US" sz="2000" b="0" dirty="0">
                <a:solidFill>
                  <a:schemeClr val="bg2"/>
                </a:solidFill>
              </a:rPr>
              <a:t>https://www.networkforphl.org/resources/resource-collection-de-		identification-toolkit/</a:t>
            </a:r>
            <a:r>
              <a:rPr lang="en-US" sz="2000" b="0" dirty="0" err="1">
                <a:solidFill>
                  <a:schemeClr val="bg2"/>
                </a:solidFill>
              </a:rPr>
              <a:t>hipaa</a:t>
            </a:r>
            <a:r>
              <a:rPr lang="en-US" sz="2000" b="0" dirty="0">
                <a:solidFill>
                  <a:schemeClr val="bg2"/>
                </a:solidFill>
              </a:rPr>
              <a:t>-expert-determination-de-identification-		method/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492443"/>
          </a:xfrm>
        </p:spPr>
        <p:txBody>
          <a:bodyPr/>
          <a:lstStyle/>
          <a:p>
            <a:pPr eaLnBrk="1" hangingPunct="1"/>
            <a:r>
              <a:rPr lang="en-US" sz="3200" dirty="0"/>
              <a:t>Protected health information (PHI)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24496600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133" y="1671495"/>
            <a:ext cx="8669867" cy="3016210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457200" tIns="0" rIns="45720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HIPAA prohibits my local school district from providing to my local health department with COVID-19 vaccination information about individual students, absent the parent’s consent.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51978" y="5220625"/>
            <a:ext cx="6575871" cy="923330"/>
            <a:chOff x="1987442" y="5288357"/>
            <a:chExt cx="6575871" cy="923330"/>
          </a:xfrm>
        </p:grpSpPr>
        <p:sp>
          <p:nvSpPr>
            <p:cNvPr id="10" name="Rectangle 9"/>
            <p:cNvSpPr/>
            <p:nvPr/>
          </p:nvSpPr>
          <p:spPr>
            <a:xfrm>
              <a:off x="1987442" y="5288357"/>
              <a:ext cx="16469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67AE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True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8931" y="5288357"/>
              <a:ext cx="19543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205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133" y="1671495"/>
            <a:ext cx="8669867" cy="3016210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457200" tIns="0" rIns="45720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HIPAA prohibits my local school district from providing to my local health department with COVID-19 vaccination information about individual students, absent the parent’s consent.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3F5470-2E54-1445-8CEB-EC87D00E51C1}"/>
              </a:ext>
            </a:extLst>
          </p:cNvPr>
          <p:cNvSpPr txBox="1"/>
          <p:nvPr/>
        </p:nvSpPr>
        <p:spPr>
          <a:xfrm>
            <a:off x="5727141" y="5186505"/>
            <a:ext cx="626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Ⓧ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871133-D5BF-2544-BC50-FD789981DD2A}"/>
              </a:ext>
            </a:extLst>
          </p:cNvPr>
          <p:cNvSpPr/>
          <p:nvPr/>
        </p:nvSpPr>
        <p:spPr>
          <a:xfrm>
            <a:off x="6544908" y="5186505"/>
            <a:ext cx="1954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4565725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2737176"/>
            <a:ext cx="8137071" cy="3678956"/>
          </a:xfrm>
        </p:spPr>
        <p:txBody>
          <a:bodyPr/>
          <a:lstStyle/>
          <a:p>
            <a:pPr marL="0" lvl="1" indent="0">
              <a:buClr>
                <a:srgbClr val="404040"/>
              </a:buClr>
              <a:buNone/>
            </a:pPr>
            <a:r>
              <a:rPr lang="en-US" sz="2600" dirty="0">
                <a:solidFill>
                  <a:srgbClr val="008877"/>
                </a:solidFill>
              </a:rPr>
              <a:t>Records that are </a:t>
            </a:r>
          </a:p>
          <a:p>
            <a:pPr marL="685800" lvl="2" indent="-457200">
              <a:buClr>
                <a:srgbClr val="404040"/>
              </a:buClr>
              <a:buFont typeface="Lucida Grande"/>
              <a:buChar char="-"/>
            </a:pPr>
            <a:r>
              <a:rPr lang="en-US" sz="2400" dirty="0">
                <a:solidFill>
                  <a:srgbClr val="008877"/>
                </a:solidFill>
              </a:rPr>
              <a:t>Directly related to a student; and</a:t>
            </a:r>
          </a:p>
          <a:p>
            <a:pPr marL="685800" lvl="2" indent="-457200">
              <a:buClr>
                <a:srgbClr val="404040"/>
              </a:buClr>
              <a:buFont typeface="Lucida Grande"/>
              <a:buChar char="-"/>
            </a:pPr>
            <a:r>
              <a:rPr lang="en-US" sz="2400" dirty="0">
                <a:solidFill>
                  <a:srgbClr val="008877"/>
                </a:solidFill>
              </a:rPr>
              <a:t>Maintained by a school or a party acting for the school, (includes a nurse employee and a nurse contractor)</a:t>
            </a:r>
          </a:p>
          <a:p>
            <a:pPr lvl="1">
              <a:buClr>
                <a:srgbClr val="404040"/>
              </a:buClr>
            </a:pPr>
            <a:r>
              <a:rPr lang="en-US" sz="2600" dirty="0">
                <a:solidFill>
                  <a:srgbClr val="008877"/>
                </a:solidFill>
              </a:rPr>
              <a:t>Includes transcripts, disciplinary records, and similar records.</a:t>
            </a:r>
          </a:p>
          <a:p>
            <a:pPr lvl="1">
              <a:buClr>
                <a:srgbClr val="404040"/>
              </a:buClr>
            </a:pPr>
            <a:r>
              <a:rPr lang="en-US" sz="2600" dirty="0">
                <a:solidFill>
                  <a:srgbClr val="008877"/>
                </a:solidFill>
              </a:rPr>
              <a:t>Includes immunization and other medical or health related records</a:t>
            </a:r>
            <a:endParaRPr lang="en-US" sz="2700" dirty="0">
              <a:solidFill>
                <a:srgbClr val="008877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1292662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does HIPAA cover?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PHI does not include education records that are covered by the Family Educational Rights Privacy Act (FERPA)</a:t>
            </a:r>
            <a:endParaRPr lang="en-US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210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48462" y="1736690"/>
            <a:ext cx="8137071" cy="4619213"/>
          </a:xfrm>
        </p:spPr>
        <p:txBody>
          <a:bodyPr/>
          <a:lstStyle/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HIPAA Privacy Rule </a:t>
            </a:r>
            <a:r>
              <a:rPr lang="mr-IN" sz="2800" dirty="0">
                <a:solidFill>
                  <a:srgbClr val="008877"/>
                </a:solidFill>
              </a:rPr>
              <a:t>–</a:t>
            </a:r>
            <a:r>
              <a:rPr lang="en-US" sz="2800" dirty="0">
                <a:solidFill>
                  <a:srgbClr val="008877"/>
                </a:solidFill>
              </a:rPr>
              <a:t> applies to:</a:t>
            </a:r>
          </a:p>
          <a:p>
            <a:pPr marL="685800" lvl="2" indent="-457200">
              <a:lnSpc>
                <a:spcPct val="100000"/>
              </a:lnSpc>
              <a:buClr>
                <a:srgbClr val="404040"/>
              </a:buClr>
              <a:buFont typeface="Lucida Grande"/>
              <a:buChar char="-"/>
            </a:pPr>
            <a:r>
              <a:rPr lang="en-US" sz="2400" dirty="0">
                <a:solidFill>
                  <a:srgbClr val="008877"/>
                </a:solidFill>
              </a:rPr>
              <a:t>Health plans and health care providers that transmit information electronically regarding covered transactions (related to payment for health care)</a:t>
            </a:r>
          </a:p>
          <a:p>
            <a:pPr marL="685800" lvl="2" indent="-457200">
              <a:lnSpc>
                <a:spcPct val="100000"/>
              </a:lnSpc>
              <a:buClr>
                <a:srgbClr val="404040"/>
              </a:buClr>
              <a:buFont typeface="Lucida Grande"/>
              <a:buChar char="-"/>
            </a:pPr>
            <a:r>
              <a:rPr lang="en-US" sz="2400" dirty="0">
                <a:solidFill>
                  <a:srgbClr val="008877"/>
                </a:solidFill>
              </a:rPr>
              <a:t>“Protected health information” </a:t>
            </a:r>
            <a:r>
              <a:rPr lang="mr-IN" sz="2400" dirty="0">
                <a:solidFill>
                  <a:srgbClr val="008877"/>
                </a:solidFill>
              </a:rPr>
              <a:t>–</a:t>
            </a:r>
            <a:r>
              <a:rPr lang="en-US" sz="2400" dirty="0">
                <a:solidFill>
                  <a:srgbClr val="008877"/>
                </a:solidFill>
              </a:rPr>
              <a:t> individually identifiable information related to patient health status, condition, care, or payment</a:t>
            </a: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Protected health information</a:t>
            </a:r>
            <a:endParaRPr lang="en-US" sz="2400" dirty="0">
              <a:solidFill>
                <a:srgbClr val="008877"/>
              </a:solidFill>
            </a:endParaRPr>
          </a:p>
          <a:p>
            <a:pPr marL="685800" lvl="2" indent="-457200">
              <a:lnSpc>
                <a:spcPct val="100000"/>
              </a:lnSpc>
              <a:buClr>
                <a:srgbClr val="404040"/>
              </a:buClr>
              <a:buFont typeface="Lucida Grande"/>
              <a:buChar char="-"/>
            </a:pPr>
            <a:r>
              <a:rPr lang="en-US" sz="2400" dirty="0">
                <a:solidFill>
                  <a:srgbClr val="008877"/>
                </a:solidFill>
              </a:rPr>
              <a:t>Excludes individually identifiable health information in education records covered by FERPA</a:t>
            </a:r>
            <a:endParaRPr lang="en-US" sz="2400" b="0" dirty="0">
              <a:solidFill>
                <a:srgbClr val="008877"/>
              </a:solidFill>
            </a:endParaRP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Bottom line: If FERPA applies, HIPAA does not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997305"/>
            <a:ext cx="7946136" cy="553998"/>
          </a:xfrm>
        </p:spPr>
        <p:txBody>
          <a:bodyPr/>
          <a:lstStyle/>
          <a:p>
            <a:pPr eaLnBrk="1" hangingPunct="1"/>
            <a:r>
              <a:rPr lang="en-US" sz="3600" dirty="0"/>
              <a:t>HIPAA vs. FERPA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186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2311928"/>
            <a:ext cx="8137071" cy="4134465"/>
          </a:xfrm>
        </p:spPr>
        <p:txBody>
          <a:bodyPr/>
          <a:lstStyle/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Covered entities are prohibited from using or disclosing PHI unless required or allowed by HIPAA privacy rule</a:t>
            </a: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Rule provides numerous exceptions that permit disclosure</a:t>
            </a: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If another law provides greater privacy protection </a:t>
            </a:r>
            <a:r>
              <a:rPr lang="en-US" sz="2800" u="sng" dirty="0">
                <a:solidFill>
                  <a:srgbClr val="008877"/>
                </a:solidFill>
              </a:rPr>
              <a:t>or</a:t>
            </a:r>
            <a:r>
              <a:rPr lang="en-US" sz="2800" dirty="0">
                <a:solidFill>
                  <a:srgbClr val="008877"/>
                </a:solidFill>
              </a:rPr>
              <a:t> greater rights to individual concerning his/her health information, must comply with the other law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104644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does HIPAA require?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Privacy: Basic rules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10373324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1552236"/>
            <a:ext cx="8137071" cy="4364272"/>
          </a:xfrm>
        </p:spPr>
        <p:txBody>
          <a:bodyPr/>
          <a:lstStyle/>
          <a:p>
            <a:pPr indent="0"/>
            <a:endParaRPr lang="en-US" sz="3200" dirty="0"/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Except for treatment purposes, must limit uses and disclosures of PHI to the minimum amount necessary to accomplish the intended purpose</a:t>
            </a:r>
          </a:p>
          <a:p>
            <a:pPr marL="571500" lvl="2" indent="-342900">
              <a:buClr>
                <a:srgbClr val="404040"/>
              </a:buClr>
              <a:buFontTx/>
              <a:buChar char="-"/>
            </a:pPr>
            <a:r>
              <a:rPr lang="en-US" sz="2400" dirty="0">
                <a:solidFill>
                  <a:srgbClr val="008877"/>
                </a:solidFill>
              </a:rPr>
              <a:t>Do not disclose more information than required</a:t>
            </a:r>
          </a:p>
          <a:p>
            <a:pPr marL="571500" lvl="2" indent="-342900">
              <a:buClr>
                <a:srgbClr val="404040"/>
              </a:buClr>
              <a:buFontTx/>
              <a:buChar char="-"/>
            </a:pPr>
            <a:r>
              <a:rPr lang="en-US" sz="2400" dirty="0">
                <a:solidFill>
                  <a:srgbClr val="008877"/>
                </a:solidFill>
              </a:rPr>
              <a:t>Do not access information you don’t need</a:t>
            </a:r>
          </a:p>
          <a:p>
            <a:pPr marL="0" lvl="1" indent="0">
              <a:buClr>
                <a:srgbClr val="404040"/>
              </a:buClr>
              <a:buNone/>
            </a:pPr>
            <a:endParaRPr lang="en-US" sz="2600" dirty="0">
              <a:solidFill>
                <a:srgbClr val="008877"/>
              </a:solidFill>
            </a:endParaRPr>
          </a:p>
          <a:p>
            <a:pPr lvl="2">
              <a:buClr>
                <a:srgbClr val="404040"/>
              </a:buClr>
            </a:pPr>
            <a:endParaRPr lang="en-US" sz="2600" dirty="0">
              <a:solidFill>
                <a:srgbClr val="008877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492443"/>
          </a:xfrm>
        </p:spPr>
        <p:txBody>
          <a:bodyPr/>
          <a:lstStyle/>
          <a:p>
            <a:pPr eaLnBrk="1" hangingPunct="1"/>
            <a:r>
              <a:rPr lang="en-US" sz="3200" dirty="0"/>
              <a:t>Minimum necessary rule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8464265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5994" y="1671495"/>
            <a:ext cx="8708006" cy="2031325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0" tIns="0" rIns="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Permissible disclosures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05" y="-10016"/>
            <a:ext cx="8670095" cy="1625600"/>
          </a:xfrm>
          <a:prstGeom prst="rect">
            <a:avLst/>
          </a:prstGeom>
          <a:ln w="12700">
            <a:noFill/>
          </a:ln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41" y="515698"/>
            <a:ext cx="37560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0134" y="4334933"/>
            <a:ext cx="604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Basic Rule: Covered entities are prohibited from using or disclosing PHI unless required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allowed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by HIPAA privacy rule</a:t>
            </a:r>
          </a:p>
        </p:txBody>
      </p:sp>
    </p:spTree>
    <p:extLst>
      <p:ext uri="{BB962C8B-B14F-4D97-AF65-F5344CB8AC3E}">
        <p14:creationId xmlns:p14="http://schemas.microsoft.com/office/powerpoint/2010/main" val="1841467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1767748"/>
            <a:ext cx="8137071" cy="4542269"/>
          </a:xfrm>
        </p:spPr>
        <p:txBody>
          <a:bodyPr/>
          <a:lstStyle/>
          <a:p>
            <a:pPr indent="0"/>
            <a:endParaRPr lang="en-US" sz="3200" dirty="0"/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To patient </a:t>
            </a:r>
            <a:r>
              <a:rPr lang="en-US" sz="2800" b="0" dirty="0">
                <a:solidFill>
                  <a:srgbClr val="008877"/>
                </a:solidFill>
              </a:rPr>
              <a:t>(or legal representative, e.g. generally parent access to child’s info)</a:t>
            </a: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TPO</a:t>
            </a:r>
          </a:p>
          <a:p>
            <a:pPr marL="685800" lvl="2" indent="-457200">
              <a:buClr>
                <a:srgbClr val="404040"/>
              </a:buClr>
              <a:buFontTx/>
              <a:buChar char="-"/>
            </a:pPr>
            <a:r>
              <a:rPr lang="en-US" sz="2500" dirty="0">
                <a:solidFill>
                  <a:srgbClr val="008877"/>
                </a:solidFill>
              </a:rPr>
              <a:t>Treatment: provision, coordination, management of care/related services including consults and referrals</a:t>
            </a:r>
          </a:p>
          <a:p>
            <a:pPr marL="685800" lvl="2" indent="-457200">
              <a:buClr>
                <a:srgbClr val="404040"/>
              </a:buClr>
              <a:buFontTx/>
              <a:buChar char="-"/>
            </a:pPr>
            <a:r>
              <a:rPr lang="en-US" sz="2500" dirty="0">
                <a:solidFill>
                  <a:srgbClr val="008877"/>
                </a:solidFill>
              </a:rPr>
              <a:t>Payment for health care – reimbursement for health care, coverage, all related activities</a:t>
            </a:r>
          </a:p>
          <a:p>
            <a:pPr marL="685800" lvl="2" indent="-457200">
              <a:buClr>
                <a:srgbClr val="404040"/>
              </a:buClr>
              <a:buFontTx/>
              <a:buChar char="-"/>
            </a:pPr>
            <a:r>
              <a:rPr lang="en-US" sz="2500" dirty="0">
                <a:solidFill>
                  <a:srgbClr val="008877"/>
                </a:solidFill>
              </a:rPr>
              <a:t>Health care operations – next slide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104644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does HIPAA allow?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Major exceptions to privacy prohibition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36727004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1111571"/>
            <a:ext cx="8137071" cy="10713703"/>
          </a:xfrm>
        </p:spPr>
        <p:txBody>
          <a:bodyPr/>
          <a:lstStyle/>
          <a:p>
            <a:pPr indent="0"/>
            <a:endParaRPr lang="en-US" sz="3200" dirty="0"/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Activities directly related to treatment and payment</a:t>
            </a:r>
          </a:p>
          <a:p>
            <a:pPr lvl="2">
              <a:buClr>
                <a:srgbClr val="404040"/>
              </a:buClr>
            </a:pPr>
            <a:r>
              <a:rPr lang="en-US" sz="2600" dirty="0">
                <a:solidFill>
                  <a:srgbClr val="008877"/>
                </a:solidFill>
              </a:rPr>
              <a:t>(e.g. utilization review, quality assessment, training)</a:t>
            </a: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Supporting activities</a:t>
            </a:r>
          </a:p>
          <a:p>
            <a:pPr lvl="2">
              <a:buClr>
                <a:srgbClr val="404040"/>
              </a:buClr>
            </a:pPr>
            <a:r>
              <a:rPr lang="en-US" sz="2600" dirty="0">
                <a:solidFill>
                  <a:srgbClr val="008877"/>
                </a:solidFill>
              </a:rPr>
              <a:t>(e.g. computer systems support, in-house legal counsel)</a:t>
            </a:r>
          </a:p>
          <a:p>
            <a:pPr lvl="1">
              <a:buClr>
                <a:srgbClr val="404040"/>
              </a:buClr>
            </a:pPr>
            <a:r>
              <a:rPr lang="en-US" sz="2800" dirty="0">
                <a:solidFill>
                  <a:srgbClr val="008877"/>
                </a:solidFill>
              </a:rPr>
              <a:t>Administrative and managerial activities</a:t>
            </a:r>
          </a:p>
          <a:p>
            <a:pPr lvl="2">
              <a:buClr>
                <a:srgbClr val="404040"/>
              </a:buClr>
            </a:pPr>
            <a:r>
              <a:rPr lang="en-US" sz="2600" dirty="0">
                <a:solidFill>
                  <a:srgbClr val="008877"/>
                </a:solidFill>
              </a:rPr>
              <a:t>(e.g. business planning, resolving complaints, complying with HIPAA)</a:t>
            </a:r>
          </a:p>
          <a:p>
            <a:pPr lvl="1">
              <a:buClr>
                <a:srgbClr val="404040"/>
              </a:buClr>
            </a:pPr>
            <a:endParaRPr lang="en-US" sz="2800" dirty="0">
              <a:solidFill>
                <a:srgbClr val="008877"/>
              </a:solidFill>
            </a:endParaRPr>
          </a:p>
          <a:p>
            <a:pPr lvl="1">
              <a:buClr>
                <a:srgbClr val="404040"/>
              </a:buClr>
            </a:pPr>
            <a:endParaRPr lang="en-US" sz="2800" dirty="0">
              <a:solidFill>
                <a:srgbClr val="008877"/>
              </a:solidFill>
            </a:endParaRPr>
          </a:p>
          <a:p>
            <a:pPr lvl="1">
              <a:buClr>
                <a:srgbClr val="404040"/>
              </a:buClr>
            </a:pPr>
            <a:endParaRPr lang="en-US" sz="2600" dirty="0">
              <a:solidFill>
                <a:srgbClr val="008877"/>
              </a:solidFill>
            </a:endParaRPr>
          </a:p>
          <a:p>
            <a:pPr marL="0" lvl="1" indent="0">
              <a:buClr>
                <a:srgbClr val="404040"/>
              </a:buClr>
              <a:buNone/>
            </a:pPr>
            <a:endParaRPr lang="en-US" sz="2800" dirty="0">
              <a:solidFill>
                <a:srgbClr val="008877"/>
              </a:solidFill>
            </a:endParaRPr>
          </a:p>
          <a:p>
            <a:pPr marL="800100" lvl="3" indent="-342900">
              <a:buClr>
                <a:srgbClr val="404040"/>
              </a:buClr>
              <a:buFontTx/>
              <a:buChar char="-"/>
            </a:pPr>
            <a:endParaRPr lang="en-US" sz="2000" dirty="0">
              <a:solidFill>
                <a:srgbClr val="008877"/>
              </a:solidFill>
            </a:endParaRPr>
          </a:p>
          <a:p>
            <a:pPr marL="342900" indent="-342900">
              <a:buClr>
                <a:srgbClr val="404040"/>
              </a:buClr>
              <a:buFontTx/>
              <a:buChar char="-"/>
            </a:pPr>
            <a:endParaRPr lang="en-US" sz="2400" dirty="0">
              <a:solidFill>
                <a:srgbClr val="008877"/>
              </a:solidFill>
            </a:endParaRPr>
          </a:p>
          <a:p>
            <a:pPr marL="571500" lvl="2" indent="-342900">
              <a:buClr>
                <a:srgbClr val="404040"/>
              </a:buClr>
              <a:buFontTx/>
              <a:buChar char="-"/>
            </a:pPr>
            <a:endParaRPr lang="en-US" sz="2200" dirty="0">
              <a:solidFill>
                <a:srgbClr val="008877"/>
              </a:solidFill>
            </a:endParaRPr>
          </a:p>
          <a:p>
            <a:pPr marL="571500" lvl="2" indent="-342900">
              <a:buClr>
                <a:srgbClr val="404040"/>
              </a:buClr>
              <a:buFontTx/>
              <a:buChar char="-"/>
            </a:pPr>
            <a:endParaRPr lang="en-US" sz="2200" dirty="0">
              <a:solidFill>
                <a:srgbClr val="008877"/>
              </a:solidFill>
            </a:endParaRPr>
          </a:p>
          <a:p>
            <a:pPr lvl="2">
              <a:buClr>
                <a:srgbClr val="404040"/>
              </a:buClr>
            </a:pPr>
            <a:endParaRPr lang="en-US" sz="2400" dirty="0">
              <a:solidFill>
                <a:srgbClr val="008877"/>
              </a:solidFill>
            </a:endParaRPr>
          </a:p>
          <a:p>
            <a:pPr marL="0" lvl="1" indent="0">
              <a:buClr>
                <a:srgbClr val="404040"/>
              </a:buClr>
              <a:buNone/>
            </a:pPr>
            <a:endParaRPr lang="en-US" sz="2600" dirty="0">
              <a:solidFill>
                <a:srgbClr val="008877"/>
              </a:solidFill>
            </a:endParaRPr>
          </a:p>
          <a:p>
            <a:pPr lvl="2">
              <a:buClr>
                <a:srgbClr val="404040"/>
              </a:buClr>
            </a:pPr>
            <a:endParaRPr lang="en-US" sz="2600" dirty="0">
              <a:solidFill>
                <a:srgbClr val="008877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492443"/>
          </a:xfrm>
        </p:spPr>
        <p:txBody>
          <a:bodyPr/>
          <a:lstStyle/>
          <a:p>
            <a:pPr eaLnBrk="1" hangingPunct="1"/>
            <a:r>
              <a:rPr lang="en-US" sz="3200" dirty="0"/>
              <a:t>Exception – health care operations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353312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3AF303-F529-436E-BB97-27A4EAB146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90" b="1790"/>
          <a:stretch/>
        </p:blipFill>
        <p:spPr>
          <a:xfrm>
            <a:off x="1705140" y="2074458"/>
            <a:ext cx="5686425" cy="3547722"/>
          </a:xfrm>
          <a:prstGeom prst="rect">
            <a:avLst/>
          </a:prstGeom>
        </p:spPr>
      </p:pic>
      <p:sp>
        <p:nvSpPr>
          <p:cNvPr id="19" name="Title 6">
            <a:extLst>
              <a:ext uri="{FF2B5EF4-FFF2-40B4-BE49-F238E27FC236}">
                <a16:creationId xmlns:a16="http://schemas.microsoft.com/office/drawing/2014/main" id="{1F5CF74F-7EDE-4AA0-B974-819C74BDF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29" y="405559"/>
            <a:ext cx="8426669" cy="421481"/>
          </a:xfrm>
        </p:spPr>
        <p:txBody>
          <a:bodyPr>
            <a:noAutofit/>
          </a:bodyPr>
          <a:lstStyle/>
          <a:p>
            <a:pPr algn="ctr"/>
            <a:r>
              <a:rPr lang="en-US" sz="2400" b="0" dirty="0">
                <a:hlinkClick r:id="rId4"/>
              </a:rPr>
              <a:t>https://www.healthy-ky.org/events/bost-health-policy-forum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50212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1084763"/>
            <a:ext cx="8137071" cy="5432256"/>
          </a:xfrm>
        </p:spPr>
        <p:txBody>
          <a:bodyPr/>
          <a:lstStyle/>
          <a:p>
            <a:pPr indent="0"/>
            <a:endParaRPr lang="en-US" sz="3200" dirty="0"/>
          </a:p>
          <a:p>
            <a:pPr lvl="1">
              <a:buClr>
                <a:srgbClr val="404040"/>
              </a:buClr>
            </a:pPr>
            <a:r>
              <a:rPr lang="en-US" sz="2700" dirty="0">
                <a:solidFill>
                  <a:srgbClr val="008877"/>
                </a:solidFill>
              </a:rPr>
              <a:t>May disclose PHI to family, relatives, friends involved in individual’s care / payment for care</a:t>
            </a:r>
          </a:p>
          <a:p>
            <a:pPr lvl="1">
              <a:buClr>
                <a:srgbClr val="404040"/>
              </a:buClr>
            </a:pPr>
            <a:r>
              <a:rPr lang="en-US" sz="2700" dirty="0">
                <a:solidFill>
                  <a:srgbClr val="008877"/>
                </a:solidFill>
              </a:rPr>
              <a:t>If individual present, opportunity to agree or disagree to disclosure (can be inferred)</a:t>
            </a:r>
          </a:p>
          <a:p>
            <a:pPr lvl="1">
              <a:buClr>
                <a:srgbClr val="404040"/>
              </a:buClr>
            </a:pPr>
            <a:r>
              <a:rPr lang="en-US" sz="2700" dirty="0">
                <a:solidFill>
                  <a:srgbClr val="008877"/>
                </a:solidFill>
              </a:rPr>
              <a:t>Can use professional judgment</a:t>
            </a:r>
          </a:p>
          <a:p>
            <a:pPr lvl="1">
              <a:buClr>
                <a:srgbClr val="404040"/>
              </a:buClr>
            </a:pPr>
            <a:r>
              <a:rPr lang="en-US" sz="2700" dirty="0">
                <a:solidFill>
                  <a:srgbClr val="008877"/>
                </a:solidFill>
              </a:rPr>
              <a:t>Give individuals ability to designate someone / revoke designation</a:t>
            </a:r>
          </a:p>
          <a:p>
            <a:pPr lvl="2">
              <a:buClr>
                <a:srgbClr val="404040"/>
              </a:buClr>
            </a:pPr>
            <a:r>
              <a:rPr lang="en-US" sz="2600" dirty="0">
                <a:solidFill>
                  <a:srgbClr val="008877"/>
                </a:solidFill>
              </a:rPr>
              <a:t>-	See OCR guidance on “family &amp; friends”</a:t>
            </a:r>
            <a:endParaRPr lang="en-US" sz="2500" dirty="0">
              <a:solidFill>
                <a:srgbClr val="008877"/>
              </a:solidFill>
            </a:endParaRPr>
          </a:p>
          <a:p>
            <a:pPr lvl="1">
              <a:buClr>
                <a:srgbClr val="404040"/>
              </a:buClr>
            </a:pPr>
            <a:r>
              <a:rPr lang="en-US" sz="2700" dirty="0">
                <a:solidFill>
                  <a:srgbClr val="008877"/>
                </a:solidFill>
              </a:rPr>
              <a:t>Generally, personal representative can exercise all right of individuals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492443"/>
          </a:xfrm>
        </p:spPr>
        <p:txBody>
          <a:bodyPr/>
          <a:lstStyle/>
          <a:p>
            <a:pPr eaLnBrk="1" hangingPunct="1"/>
            <a:r>
              <a:rPr lang="en-US" sz="3200" dirty="0"/>
              <a:t>Exception – Family &amp; Friends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23648119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133" y="1671495"/>
            <a:ext cx="8669867" cy="2585323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457200" tIns="0" rIns="45720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HIPAA prohibits Community Hospital from reporting a case of COVID-19 to my health department, absent the patient’s authorization.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51978" y="5220625"/>
            <a:ext cx="6575871" cy="923330"/>
            <a:chOff x="1987442" y="5288357"/>
            <a:chExt cx="6575871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5791164" y="5288357"/>
              <a:ext cx="6265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87442" y="5288357"/>
              <a:ext cx="16469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67AE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True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8931" y="5288357"/>
              <a:ext cx="19543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7206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133" y="1671495"/>
            <a:ext cx="8669867" cy="2585323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457200" tIns="0" rIns="45720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HIPAA prohibits Community Hospital from reporting a case of COVID-19 to my health department, absent the patient’s authorization.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55700" y="5220625"/>
            <a:ext cx="2772149" cy="923330"/>
            <a:chOff x="5791164" y="5288357"/>
            <a:chExt cx="2772149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5791164" y="5288357"/>
              <a:ext cx="6265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Ⓧ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8931" y="5288357"/>
              <a:ext cx="19543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005404"/>
      </p:ext>
    </p:extLst>
  </p:cSld>
  <p:clrMapOvr>
    <a:masterClrMapping/>
  </p:clrMapOvr>
  <p:transition spd="med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1488735"/>
            <a:ext cx="8137071" cy="6148863"/>
          </a:xfrm>
        </p:spPr>
        <p:txBody>
          <a:bodyPr/>
          <a:lstStyle/>
          <a:p>
            <a:pPr indent="0"/>
            <a:endParaRPr lang="en-US" sz="3200" dirty="0"/>
          </a:p>
          <a:p>
            <a:pPr lvl="1">
              <a:buClr>
                <a:srgbClr val="404040"/>
              </a:buClr>
            </a:pPr>
            <a:r>
              <a:rPr lang="en-US" sz="2700" dirty="0">
                <a:solidFill>
                  <a:srgbClr val="008877"/>
                </a:solidFill>
              </a:rPr>
              <a:t>“Required by law” – mandate contained in law that is enforceable in a court of law</a:t>
            </a:r>
          </a:p>
          <a:p>
            <a:pPr marL="571500" lvl="2" indent="-342900">
              <a:lnSpc>
                <a:spcPct val="100000"/>
              </a:lnSpc>
              <a:buClr>
                <a:srgbClr val="404040"/>
              </a:buClr>
              <a:buFontTx/>
              <a:buChar char="-"/>
            </a:pPr>
            <a:r>
              <a:rPr lang="en-US" sz="2400" dirty="0">
                <a:solidFill>
                  <a:srgbClr val="008877"/>
                </a:solidFill>
              </a:rPr>
              <a:t>Law includes statutes, administrative rules, executive orders (such as under Emergency Management Law), court-ordered subpoenas, etc.</a:t>
            </a:r>
          </a:p>
          <a:p>
            <a:pPr lvl="1">
              <a:buClr>
                <a:srgbClr val="404040"/>
              </a:buClr>
            </a:pPr>
            <a:r>
              <a:rPr lang="en-US" sz="2700" dirty="0">
                <a:solidFill>
                  <a:srgbClr val="008877"/>
                </a:solidFill>
              </a:rPr>
              <a:t>“Public health” – to public health authorities and their authorized agents for public health purposes, including but not limited to public health surveillance, investigations, and interventions</a:t>
            </a:r>
          </a:p>
          <a:p>
            <a:pPr marL="0" lvl="1" indent="0">
              <a:buClr>
                <a:srgbClr val="404040"/>
              </a:buClr>
              <a:buNone/>
            </a:pPr>
            <a:endParaRPr lang="en-US" sz="2600" dirty="0">
              <a:solidFill>
                <a:srgbClr val="008877"/>
              </a:solidFill>
            </a:endParaRPr>
          </a:p>
          <a:p>
            <a:pPr lvl="2">
              <a:buClr>
                <a:srgbClr val="404040"/>
              </a:buClr>
            </a:pPr>
            <a:endParaRPr lang="en-US" sz="2600" dirty="0">
              <a:solidFill>
                <a:srgbClr val="008877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043870"/>
            <a:ext cx="7946136" cy="984885"/>
          </a:xfrm>
        </p:spPr>
        <p:txBody>
          <a:bodyPr/>
          <a:lstStyle/>
          <a:p>
            <a:pPr eaLnBrk="1" hangingPunct="1"/>
            <a:r>
              <a:rPr lang="en-US" sz="3200" dirty="0"/>
              <a:t>HIPAA exceptions that allow disclosure to public health departments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38214212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51338" y="1674477"/>
            <a:ext cx="8137071" cy="6773586"/>
          </a:xfrm>
        </p:spPr>
        <p:txBody>
          <a:bodyPr/>
          <a:lstStyle/>
          <a:p>
            <a:pPr lvl="1">
              <a:buClr>
                <a:srgbClr val="404040"/>
              </a:buClr>
            </a:pPr>
            <a:r>
              <a:rPr lang="en-US" sz="2700" dirty="0">
                <a:solidFill>
                  <a:srgbClr val="008877"/>
                </a:solidFill>
              </a:rPr>
              <a:t>Flint Registry </a:t>
            </a:r>
          </a:p>
          <a:p>
            <a:pPr marL="0" lvl="1" indent="0">
              <a:buClr>
                <a:srgbClr val="404040"/>
              </a:buClr>
              <a:buNone/>
            </a:pPr>
            <a:r>
              <a:rPr lang="en-US" sz="2700" dirty="0">
                <a:solidFill>
                  <a:srgbClr val="008877"/>
                </a:solidFill>
              </a:rPr>
              <a:t>	</a:t>
            </a:r>
            <a:r>
              <a:rPr lang="en-US" sz="2700" b="0" dirty="0">
                <a:solidFill>
                  <a:schemeClr val="tx1"/>
                </a:solidFill>
              </a:rPr>
              <a:t>– </a:t>
            </a:r>
            <a:r>
              <a:rPr lang="en-US" sz="2700" b="0" dirty="0">
                <a:solidFill>
                  <a:srgbClr val="008877"/>
                </a:solidFill>
              </a:rPr>
              <a:t>Grant of public health authority from CDC</a:t>
            </a:r>
          </a:p>
          <a:p>
            <a:pPr marL="0" lvl="1" indent="0">
              <a:buClr>
                <a:srgbClr val="404040"/>
              </a:buClr>
              <a:buNone/>
            </a:pPr>
            <a:r>
              <a:rPr lang="en-US" sz="2700" b="0" dirty="0">
                <a:solidFill>
                  <a:srgbClr val="008877"/>
                </a:solidFill>
              </a:rPr>
              <a:t>	</a:t>
            </a:r>
            <a:r>
              <a:rPr lang="en-US" sz="2700" b="0" dirty="0">
                <a:solidFill>
                  <a:schemeClr val="tx1"/>
                </a:solidFill>
              </a:rPr>
              <a:t>– </a:t>
            </a:r>
            <a:r>
              <a:rPr lang="en-US" sz="2700" b="0" dirty="0"/>
              <a:t>Sought Medicaid data from Michigan 		  	Department of Health and Human Services</a:t>
            </a:r>
          </a:p>
          <a:p>
            <a:pPr marL="0" lvl="1" indent="0">
              <a:buClr>
                <a:srgbClr val="404040"/>
              </a:buClr>
              <a:buNone/>
            </a:pPr>
            <a:r>
              <a:rPr lang="en-US" sz="2700" b="0" dirty="0">
                <a:solidFill>
                  <a:schemeClr val="tx1"/>
                </a:solidFill>
              </a:rPr>
              <a:t>	– </a:t>
            </a:r>
            <a:r>
              <a:rPr lang="en-US" sz="2700" b="0" dirty="0"/>
              <a:t>Challenges</a:t>
            </a:r>
          </a:p>
          <a:p>
            <a:pPr marL="0" lvl="1" indent="0">
              <a:buClr>
                <a:srgbClr val="404040"/>
              </a:buClr>
              <a:buNone/>
            </a:pPr>
            <a:r>
              <a:rPr lang="en-US" sz="2700" b="0" dirty="0">
                <a:solidFill>
                  <a:schemeClr val="tx1"/>
                </a:solidFill>
              </a:rPr>
              <a:t>	– </a:t>
            </a:r>
            <a:r>
              <a:rPr lang="en-US" sz="2700" b="0" dirty="0"/>
              <a:t>Potential legal pathways</a:t>
            </a:r>
          </a:p>
          <a:p>
            <a:pPr marL="0" lvl="1" indent="0">
              <a:buClr>
                <a:srgbClr val="404040"/>
              </a:buClr>
              <a:buNone/>
            </a:pPr>
            <a:r>
              <a:rPr lang="en-US" sz="2700" b="0" dirty="0">
                <a:solidFill>
                  <a:schemeClr val="tx1"/>
                </a:solidFill>
              </a:rPr>
              <a:t>	– </a:t>
            </a:r>
            <a:r>
              <a:rPr lang="en-US" sz="2700" b="0" dirty="0"/>
              <a:t>Final outcome</a:t>
            </a:r>
          </a:p>
          <a:p>
            <a:pPr marL="0" lvl="1" indent="0">
              <a:buClr>
                <a:srgbClr val="404040"/>
              </a:buClr>
              <a:buNone/>
            </a:pPr>
            <a:endParaRPr lang="en-US" sz="2700" dirty="0">
              <a:solidFill>
                <a:schemeClr val="tx1"/>
              </a:solidFill>
            </a:endParaRPr>
          </a:p>
          <a:p>
            <a:pPr marL="0" lvl="1" indent="0">
              <a:buClr>
                <a:srgbClr val="404040"/>
              </a:buClr>
              <a:buNone/>
            </a:pPr>
            <a:endParaRPr lang="en-US" sz="2700" dirty="0"/>
          </a:p>
          <a:p>
            <a:pPr marL="0" lvl="1" indent="0">
              <a:buClr>
                <a:srgbClr val="404040"/>
              </a:buClr>
              <a:buNone/>
            </a:pPr>
            <a:endParaRPr lang="en-US" sz="2700" dirty="0">
              <a:solidFill>
                <a:srgbClr val="008877"/>
              </a:solidFill>
            </a:endParaRPr>
          </a:p>
          <a:p>
            <a:pPr lvl="2">
              <a:buClr>
                <a:srgbClr val="404040"/>
              </a:buClr>
            </a:pPr>
            <a:endParaRPr lang="en-US" sz="2500" dirty="0">
              <a:solidFill>
                <a:srgbClr val="008877"/>
              </a:solidFill>
            </a:endParaRPr>
          </a:p>
          <a:p>
            <a:pPr marL="0" lvl="1" indent="0">
              <a:buClr>
                <a:srgbClr val="404040"/>
              </a:buClr>
              <a:buNone/>
            </a:pPr>
            <a:endParaRPr lang="en-US" sz="2600" dirty="0">
              <a:solidFill>
                <a:srgbClr val="008877"/>
              </a:solidFill>
            </a:endParaRPr>
          </a:p>
          <a:p>
            <a:pPr lvl="2">
              <a:buClr>
                <a:srgbClr val="404040"/>
              </a:buClr>
            </a:pPr>
            <a:endParaRPr lang="en-US" sz="2600" dirty="0">
              <a:solidFill>
                <a:srgbClr val="008877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043870"/>
            <a:ext cx="7946136" cy="492443"/>
          </a:xfrm>
        </p:spPr>
        <p:txBody>
          <a:bodyPr/>
          <a:lstStyle/>
          <a:p>
            <a:pPr eaLnBrk="1" hangingPunct="1"/>
            <a:r>
              <a:rPr lang="en-US" sz="3200" dirty="0"/>
              <a:t>Sharing Medicaid data example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27133025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5626" y="2054942"/>
            <a:ext cx="8137071" cy="3724096"/>
          </a:xfrm>
        </p:spPr>
        <p:txBody>
          <a:bodyPr/>
          <a:lstStyle/>
          <a:p>
            <a:pPr indent="0"/>
            <a:endParaRPr lang="en-US" sz="2400" dirty="0"/>
          </a:p>
          <a:p>
            <a:pPr lvl="1">
              <a:buClr>
                <a:srgbClr val="404040"/>
              </a:buClr>
            </a:pPr>
            <a:r>
              <a:rPr lang="en-US" sz="2400" dirty="0">
                <a:solidFill>
                  <a:srgbClr val="008877"/>
                </a:solidFill>
              </a:rPr>
              <a:t>To identify, locate, and notify family members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solidFill>
                  <a:srgbClr val="008877"/>
                </a:solidFill>
              </a:rPr>
              <a:t>To disaster relief agency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solidFill>
                  <a:srgbClr val="008877"/>
                </a:solidFill>
              </a:rPr>
              <a:t>To avert a serious and imminent threat to health and safety of a person or the public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solidFill>
                  <a:srgbClr val="008877"/>
                </a:solidFill>
              </a:rPr>
              <a:t>To protect national security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solidFill>
                  <a:srgbClr val="008877"/>
                </a:solidFill>
              </a:rPr>
              <a:t>To law enforcement under certain circumstances</a:t>
            </a:r>
          </a:p>
          <a:p>
            <a:pPr lvl="1">
              <a:buClr>
                <a:srgbClr val="404040"/>
              </a:buClr>
            </a:pPr>
            <a:r>
              <a:rPr lang="en-US" sz="2400" dirty="0">
                <a:solidFill>
                  <a:srgbClr val="008877"/>
                </a:solidFill>
              </a:rPr>
              <a:t>For judicial or administrative proceedings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78563" y="1149705"/>
            <a:ext cx="7946136" cy="984885"/>
          </a:xfrm>
        </p:spPr>
        <p:txBody>
          <a:bodyPr/>
          <a:lstStyle/>
          <a:p>
            <a:pPr eaLnBrk="1" hangingPunct="1"/>
            <a:r>
              <a:rPr lang="en-US" sz="3200" dirty="0"/>
              <a:t>HIPAA and public health emergency preparedness and response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5925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133" y="1671495"/>
            <a:ext cx="8669867" cy="2154436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457200" tIns="0" rIns="45720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Covered entities do not have to comply with HIPAA rules and requirements during a federally declared public health emergency.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51978" y="5220625"/>
            <a:ext cx="6575871" cy="923330"/>
            <a:chOff x="1987442" y="5288357"/>
            <a:chExt cx="6575871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5791164" y="5288357"/>
              <a:ext cx="6265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87442" y="5288357"/>
              <a:ext cx="16469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67AE4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True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8931" y="5288357"/>
              <a:ext cx="19543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95640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4133" y="1671495"/>
            <a:ext cx="8669867" cy="2154436"/>
          </a:xfrm>
          <a:prstGeom prst="rect">
            <a:avLst/>
          </a:prstGeom>
          <a:solidFill>
            <a:schemeClr val="tx2">
              <a:alpha val="62000"/>
            </a:schemeClr>
          </a:solidFill>
          <a:ln w="57150" cmpd="sng">
            <a:solidFill>
              <a:schemeClr val="tx2"/>
            </a:solidFill>
          </a:ln>
        </p:spPr>
        <p:txBody>
          <a:bodyPr vert="horz" wrap="square" lIns="457200" tIns="0" rIns="45720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Covered entities do not have to comply with HIPAA rules and requirements during a federally declared public health emergency.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55700" y="5220625"/>
            <a:ext cx="2772149" cy="923330"/>
            <a:chOff x="5791164" y="5288357"/>
            <a:chExt cx="2772149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5791164" y="5288357"/>
              <a:ext cx="6265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Ⓧ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08931" y="5288357"/>
              <a:ext cx="19543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6632536"/>
      </p:ext>
    </p:extLst>
  </p:cSld>
  <p:clrMapOvr>
    <a:masterClrMapping/>
  </p:clrMapOvr>
  <p:transition spd="med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2EA4-B3AB-574D-8C06-6EB94106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313" y="1119752"/>
            <a:ext cx="7946136" cy="492443"/>
          </a:xfrm>
        </p:spPr>
        <p:txBody>
          <a:bodyPr/>
          <a:lstStyle/>
          <a:p>
            <a:r>
              <a:rPr lang="en-US" sz="3200" dirty="0"/>
              <a:t>HIPAA and COVID-19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7C230-C03B-824A-8AA9-8650113F3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313" y="1906292"/>
            <a:ext cx="7946135" cy="3995966"/>
          </a:xfrm>
        </p:spPr>
        <p:txBody>
          <a:bodyPr/>
          <a:lstStyle/>
          <a:p>
            <a:pPr marL="228600" indent="-457200">
              <a:buClr>
                <a:schemeClr val="bg2"/>
              </a:buClr>
              <a:buFont typeface="System Font Regular"/>
              <a:buChar char="»"/>
            </a:pPr>
            <a:r>
              <a:rPr lang="en-US" sz="2700" dirty="0">
                <a:solidFill>
                  <a:schemeClr val="bg2"/>
                </a:solidFill>
              </a:rPr>
              <a:t>HIPAA compliance always applies, even during an emergency.</a:t>
            </a:r>
          </a:p>
          <a:p>
            <a:pPr marL="228600" indent="-457200">
              <a:buClr>
                <a:schemeClr val="bg2"/>
              </a:buClr>
              <a:buFont typeface="System Font Regular"/>
              <a:buChar char="»"/>
            </a:pPr>
            <a:r>
              <a:rPr lang="en-US" sz="2700" dirty="0">
                <a:solidFill>
                  <a:schemeClr val="bg2"/>
                </a:solidFill>
              </a:rPr>
              <a:t>Secretary of HHS has authority to waive sanctions and penalties when President declares an emergency and the HHS Secretary declares a public health emergency.</a:t>
            </a:r>
          </a:p>
          <a:p>
            <a:pPr marL="228600" indent="-457200">
              <a:buClr>
                <a:schemeClr val="bg2"/>
              </a:buClr>
              <a:buFont typeface="System Font Regular"/>
              <a:buChar char="»"/>
            </a:pPr>
            <a:r>
              <a:rPr lang="en-US" sz="2700" dirty="0">
                <a:solidFill>
                  <a:schemeClr val="bg2"/>
                </a:solidFill>
              </a:rPr>
              <a:t>Limited Waiver of HIPAA Sanctions and Penalties issues in March 2020 and still in effect.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11228D-46E2-194B-BA7F-2E4CEBB38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</p:spTree>
    <p:extLst>
      <p:ext uri="{BB962C8B-B14F-4D97-AF65-F5344CB8AC3E}">
        <p14:creationId xmlns:p14="http://schemas.microsoft.com/office/powerpoint/2010/main" val="9052927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CE4F-E817-5F44-838D-087D758F7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409" y="1072172"/>
            <a:ext cx="8595591" cy="553998"/>
          </a:xfrm>
        </p:spPr>
        <p:txBody>
          <a:bodyPr wrap="square" anchor="t">
            <a:noAutofit/>
          </a:bodyPr>
          <a:lstStyle/>
          <a:p>
            <a:pPr algn="ctr"/>
            <a:r>
              <a:rPr lang="en-US" sz="2200" dirty="0"/>
              <a:t>https://</a:t>
            </a:r>
            <a:r>
              <a:rPr lang="en-US" sz="2200" dirty="0" err="1"/>
              <a:t>www.networkforphl.org</a:t>
            </a:r>
            <a:r>
              <a:rPr lang="en-US" sz="2200" dirty="0"/>
              <a:t>/resources/topics/covid-19/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BB574D-C0C3-4247-9A44-A8EFAA14A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0169" y="6417304"/>
            <a:ext cx="7464425" cy="438912"/>
          </a:xfrm>
        </p:spPr>
        <p:txBody>
          <a:bodyPr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  <p:pic>
        <p:nvPicPr>
          <p:cNvPr id="12" name="Content Placeholder 11" descr="Website&#10;&#10;Description automatically generated">
            <a:extLst>
              <a:ext uri="{FF2B5EF4-FFF2-40B4-BE49-F238E27FC236}">
                <a16:creationId xmlns:a16="http://schemas.microsoft.com/office/drawing/2014/main" id="{EEDB0EA2-63A1-7F41-B8BD-D0B1C5B128E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48409" y="1626170"/>
            <a:ext cx="8519369" cy="4768705"/>
          </a:xfrm>
        </p:spPr>
      </p:pic>
    </p:spTree>
    <p:extLst>
      <p:ext uri="{BB962C8B-B14F-4D97-AF65-F5344CB8AC3E}">
        <p14:creationId xmlns:p14="http://schemas.microsoft.com/office/powerpoint/2010/main" val="105797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6DB0-5F5D-495D-A0D7-A79445790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411" y="261257"/>
            <a:ext cx="8573589" cy="533400"/>
          </a:xfrm>
        </p:spPr>
        <p:txBody>
          <a:bodyPr>
            <a:noAutofit/>
          </a:bodyPr>
          <a:lstStyle/>
          <a:p>
            <a:br>
              <a:rPr lang="en-US" sz="2400" dirty="0"/>
            </a:br>
            <a:r>
              <a:rPr lang="en-US" sz="2400" dirty="0">
                <a:hlinkClick r:id="rId2"/>
              </a:rPr>
              <a:t>Foundation RFP for Strategic Planning Consultant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74A31D-8492-46C4-B737-F49E45947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720" y="2079428"/>
            <a:ext cx="7850777" cy="3290873"/>
          </a:xfrm>
          <a:ln>
            <a:solidFill>
              <a:schemeClr val="tx2">
                <a:lumMod val="50000"/>
              </a:schemeClr>
            </a:solidFill>
          </a:ln>
          <a:effectLst>
            <a:outerShdw blurRad="101600" dist="1016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901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2" y="4292284"/>
            <a:ext cx="7365999" cy="2133918"/>
          </a:xfrm>
          <a:ln w="25400">
            <a:solidFill>
              <a:schemeClr val="tx1"/>
            </a:solidFill>
          </a:ln>
        </p:spPr>
        <p:txBody>
          <a:bodyPr anchor="ctr" anchorCtr="1"/>
          <a:lstStyle/>
          <a:p>
            <a:endParaRPr lang="en-US" sz="4000" dirty="0">
              <a:latin typeface="Cooper Black"/>
              <a:cs typeface="Cooper Black"/>
            </a:endParaRPr>
          </a:p>
          <a:p>
            <a:r>
              <a:rPr lang="en-US" sz="6600" dirty="0">
                <a:latin typeface="Cooper Black"/>
                <a:cs typeface="Cooper Black"/>
              </a:rPr>
              <a:t>I          LAWYERS</a:t>
            </a:r>
          </a:p>
          <a:p>
            <a:endParaRPr lang="en-US" dirty="0">
              <a:latin typeface="Cooper Black"/>
              <a:cs typeface="Cooper Black"/>
            </a:endParaRPr>
          </a:p>
        </p:txBody>
      </p:sp>
      <p:sp>
        <p:nvSpPr>
          <p:cNvPr id="5" name="Heart 4"/>
          <p:cNvSpPr/>
          <p:nvPr/>
        </p:nvSpPr>
        <p:spPr>
          <a:xfrm>
            <a:off x="2164080" y="4991553"/>
            <a:ext cx="1371600" cy="12954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21199228">
            <a:off x="1998023" y="4494538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404040"/>
                  </a:solidFill>
                </a:ln>
                <a:solidFill>
                  <a:srgbClr val="247CBB"/>
                </a:solidFill>
                <a:effectLst/>
                <a:uLnTx/>
                <a:uFillTx/>
                <a:latin typeface="Lucida Handwriting"/>
                <a:ea typeface="+mn-ea"/>
                <a:cs typeface="Lucida Handwriting"/>
              </a:rPr>
              <a:t>public health</a:t>
            </a:r>
          </a:p>
        </p:txBody>
      </p:sp>
      <p:sp>
        <p:nvSpPr>
          <p:cNvPr id="10" name="Freeform 9"/>
          <p:cNvSpPr/>
          <p:nvPr/>
        </p:nvSpPr>
        <p:spPr>
          <a:xfrm>
            <a:off x="3307081" y="5034089"/>
            <a:ext cx="466515" cy="338465"/>
          </a:xfrm>
          <a:custGeom>
            <a:avLst/>
            <a:gdLst>
              <a:gd name="connsiteX0" fmla="*/ 0 w 518681"/>
              <a:gd name="connsiteY0" fmla="*/ 482989 h 482989"/>
              <a:gd name="connsiteX1" fmla="*/ 89427 w 518681"/>
              <a:gd name="connsiteY1" fmla="*/ 429324 h 482989"/>
              <a:gd name="connsiteX2" fmla="*/ 107313 w 518681"/>
              <a:gd name="connsiteY2" fmla="*/ 375658 h 482989"/>
              <a:gd name="connsiteX3" fmla="*/ 160970 w 518681"/>
              <a:gd name="connsiteY3" fmla="*/ 304104 h 482989"/>
              <a:gd name="connsiteX4" fmla="*/ 250398 w 518681"/>
              <a:gd name="connsiteY4" fmla="*/ 143108 h 482989"/>
              <a:gd name="connsiteX5" fmla="*/ 375597 w 518681"/>
              <a:gd name="connsiteY5" fmla="*/ 0 h 482989"/>
              <a:gd name="connsiteX6" fmla="*/ 411368 w 518681"/>
              <a:gd name="connsiteY6" fmla="*/ 143108 h 482989"/>
              <a:gd name="connsiteX7" fmla="*/ 429253 w 518681"/>
              <a:gd name="connsiteY7" fmla="*/ 268327 h 482989"/>
              <a:gd name="connsiteX8" fmla="*/ 465025 w 518681"/>
              <a:gd name="connsiteY8" fmla="*/ 339881 h 482989"/>
              <a:gd name="connsiteX9" fmla="*/ 482910 w 518681"/>
              <a:gd name="connsiteY9" fmla="*/ 411435 h 482989"/>
              <a:gd name="connsiteX10" fmla="*/ 518681 w 518681"/>
              <a:gd name="connsiteY10" fmla="*/ 482989 h 48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8681" h="482989">
                <a:moveTo>
                  <a:pt x="0" y="482989"/>
                </a:moveTo>
                <a:cubicBezTo>
                  <a:pt x="29809" y="465101"/>
                  <a:pt x="64847" y="453908"/>
                  <a:pt x="89427" y="429324"/>
                </a:cubicBezTo>
                <a:cubicBezTo>
                  <a:pt x="102759" y="415990"/>
                  <a:pt x="97959" y="392030"/>
                  <a:pt x="107313" y="375658"/>
                </a:cubicBezTo>
                <a:cubicBezTo>
                  <a:pt x="122102" y="349773"/>
                  <a:pt x="143084" y="327955"/>
                  <a:pt x="160970" y="304104"/>
                </a:cubicBezTo>
                <a:cubicBezTo>
                  <a:pt x="224697" y="112891"/>
                  <a:pt x="156690" y="263610"/>
                  <a:pt x="250398" y="143108"/>
                </a:cubicBezTo>
                <a:cubicBezTo>
                  <a:pt x="362756" y="-1376"/>
                  <a:pt x="271721" y="69262"/>
                  <a:pt x="375597" y="0"/>
                </a:cubicBezTo>
                <a:cubicBezTo>
                  <a:pt x="398633" y="69121"/>
                  <a:pt x="396980" y="56766"/>
                  <a:pt x="411368" y="143108"/>
                </a:cubicBezTo>
                <a:cubicBezTo>
                  <a:pt x="418298" y="184698"/>
                  <a:pt x="418161" y="227649"/>
                  <a:pt x="429253" y="268327"/>
                </a:cubicBezTo>
                <a:cubicBezTo>
                  <a:pt x="436268" y="294054"/>
                  <a:pt x="453101" y="316030"/>
                  <a:pt x="465025" y="339881"/>
                </a:cubicBezTo>
                <a:cubicBezTo>
                  <a:pt x="470987" y="363732"/>
                  <a:pt x="474279" y="388415"/>
                  <a:pt x="482910" y="411435"/>
                </a:cubicBezTo>
                <a:cubicBezTo>
                  <a:pt x="492272" y="436403"/>
                  <a:pt x="518681" y="482989"/>
                  <a:pt x="518681" y="482989"/>
                </a:cubicBezTo>
              </a:path>
            </a:pathLst>
          </a:cu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533472"/>
            <a:ext cx="86867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Jennifer Bernstein, JD, MPH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jbernstein@networkforphl.org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87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158143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halkduster"/>
                <a:ea typeface="+mn-ea"/>
                <a:cs typeface="Chalkduster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81856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3270057" y="3356674"/>
            <a:ext cx="2459236" cy="506314"/>
          </a:xfrm>
          <a:prstGeom prst="rect">
            <a:avLst/>
          </a:prstGeom>
        </p:spPr>
        <p:txBody>
          <a:bodyPr vert="horz" lIns="28933" tIns="14467" rIns="28933" bIns="14467" rtlCol="0">
            <a:normAutofit/>
          </a:bodyPr>
          <a:lstStyle/>
          <a:p>
            <a:pPr marL="108499" indent="-108499" defTabSz="144665">
              <a:spcBef>
                <a:spcPct val="20000"/>
              </a:spcBef>
              <a:defRPr/>
            </a:pPr>
            <a:endParaRPr lang="en-US" sz="633" dirty="0">
              <a:solidFill>
                <a:srgbClr val="006097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70057" y="2982465"/>
            <a:ext cx="2459236" cy="314437"/>
          </a:xfrm>
          <a:prstGeom prst="rect">
            <a:avLst/>
          </a:prstGeom>
        </p:spPr>
        <p:txBody>
          <a:bodyPr vert="horz" lIns="28933" tIns="14467" rIns="28933" bIns="14467" rtlCol="0" anchor="b">
            <a:normAutofit/>
          </a:bodyPr>
          <a:lstStyle/>
          <a:p>
            <a:pPr defTabSz="144665">
              <a:spcBef>
                <a:spcPct val="0"/>
              </a:spcBef>
              <a:defRPr/>
            </a:pPr>
            <a:endParaRPr lang="en-US" sz="1519" b="1" dirty="0">
              <a:solidFill>
                <a:srgbClr val="006097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9151" y="427690"/>
            <a:ext cx="3957325" cy="482204"/>
          </a:xfrm>
        </p:spPr>
        <p:txBody>
          <a:bodyPr>
            <a:normAutofit/>
          </a:bodyPr>
          <a:lstStyle/>
          <a:p>
            <a:pPr algn="ctr"/>
            <a:r>
              <a:rPr lang="en-US" sz="2400" b="0" dirty="0">
                <a:hlinkClick r:id="rId3"/>
              </a:rPr>
              <a:t>www.healthy-ky.org</a:t>
            </a:r>
            <a:endParaRPr lang="en-US" sz="2400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44895" y="2712981"/>
            <a:ext cx="2965544" cy="143204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en-US" sz="5400" b="1" dirty="0">
                <a:solidFill>
                  <a:schemeClr val="tx2"/>
                </a:solidFill>
              </a:rPr>
              <a:t>CONTACT</a:t>
            </a:r>
          </a:p>
          <a:p>
            <a:pPr marL="0" indent="0">
              <a:buNone/>
              <a:defRPr/>
            </a:pPr>
            <a:endParaRPr lang="en-US" sz="5400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n-US" sz="5400" dirty="0">
                <a:solidFill>
                  <a:schemeClr val="tx2"/>
                </a:solidFill>
              </a:rPr>
              <a:t>Rachelle Seger </a:t>
            </a:r>
          </a:p>
          <a:p>
            <a:pPr marL="0" indent="0">
              <a:buNone/>
              <a:defRPr/>
            </a:pPr>
            <a:r>
              <a:rPr lang="en-US" sz="3600" dirty="0">
                <a:solidFill>
                  <a:schemeClr val="tx2"/>
                </a:solidFill>
              </a:rPr>
              <a:t>Community Health Research Officer</a:t>
            </a:r>
          </a:p>
          <a:p>
            <a:pPr marL="0" indent="0">
              <a:buNone/>
              <a:defRPr/>
            </a:pPr>
            <a:endParaRPr lang="en-US" sz="5400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n-US" sz="5400" dirty="0">
                <a:solidFill>
                  <a:schemeClr val="tx2"/>
                </a:solidFill>
              </a:rPr>
              <a:t>rseger@healthy-ky.org  </a:t>
            </a:r>
          </a:p>
          <a:p>
            <a:pPr marL="0" indent="0">
              <a:buNone/>
              <a:defRPr/>
            </a:pPr>
            <a:endParaRPr lang="en-US" sz="5400" dirty="0">
              <a:solidFill>
                <a:schemeClr val="tx2"/>
              </a:solidFill>
            </a:endParaRPr>
          </a:p>
          <a:p>
            <a:pPr marL="0" indent="0">
              <a:buNone/>
              <a:defRPr/>
            </a:pPr>
            <a:r>
              <a:rPr lang="en-US" sz="5400" dirty="0">
                <a:solidFill>
                  <a:schemeClr val="tx2"/>
                </a:solidFill>
                <a:hlinkClick r:id="rId4"/>
              </a:rPr>
              <a:t>@kyhealthfacts</a:t>
            </a:r>
            <a:endParaRPr lang="en-US" sz="5400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758433" y="2878294"/>
            <a:ext cx="0" cy="14630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F68F635-1864-4C83-99EF-13AECBDBED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88780" y="2539056"/>
            <a:ext cx="2861236" cy="214154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319379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3438" y="4161071"/>
            <a:ext cx="7796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Jennifer Bernstein, JD, MPH, CIPP/US, Deputy Director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Network for Public Health Law 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Mid-States Region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 4, 2021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7824" y="1732179"/>
            <a:ext cx="8299421" cy="146328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4572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50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Data sharing, HIPAA, COVID-19:</a:t>
            </a:r>
          </a:p>
          <a:p>
            <a:pPr marL="0" marR="0" lvl="0" indent="0" algn="ctr" defTabSz="4572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Legal Issues &amp; Opportunities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2883594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838200" y="1143000"/>
            <a:ext cx="7946136" cy="492443"/>
          </a:xfrm>
        </p:spPr>
        <p:txBody>
          <a:bodyPr/>
          <a:lstStyle/>
          <a:p>
            <a:r>
              <a:rPr lang="en-US" sz="3200" dirty="0"/>
              <a:t>About the Network for Public Health Law</a:t>
            </a:r>
            <a:endParaRPr lang="en-US" sz="2800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62000" y="3205739"/>
            <a:ext cx="4152900" cy="2809299"/>
          </a:xfrm>
        </p:spPr>
        <p:txBody>
          <a:bodyPr/>
          <a:lstStyle/>
          <a:p>
            <a:pPr lvl="1">
              <a:spcAft>
                <a:spcPts val="0"/>
              </a:spcAft>
              <a:defRPr/>
            </a:pPr>
            <a:r>
              <a:rPr lang="en-US" sz="2800" dirty="0"/>
              <a:t>Technical assistance</a:t>
            </a:r>
          </a:p>
          <a:p>
            <a:pPr lvl="1">
              <a:spcAft>
                <a:spcPts val="0"/>
              </a:spcAft>
              <a:defRPr/>
            </a:pPr>
            <a:r>
              <a:rPr lang="en-US" sz="2800" dirty="0"/>
              <a:t>Training and resources</a:t>
            </a:r>
          </a:p>
          <a:p>
            <a:pPr lvl="1">
              <a:spcAft>
                <a:spcPts val="0"/>
              </a:spcAft>
              <a:defRPr/>
            </a:pPr>
            <a:r>
              <a:rPr lang="en-US" sz="2800" dirty="0"/>
              <a:t>Opportunities to build connections</a:t>
            </a:r>
          </a:p>
          <a:p>
            <a:pPr lvl="1"/>
            <a:r>
              <a:rPr lang="en-US" sz="2400" i="1" dirty="0" err="1">
                <a:solidFill>
                  <a:schemeClr val="tx1"/>
                </a:solidFill>
              </a:rPr>
              <a:t>www.networkforphl.org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2800" dirty="0"/>
              <a:t>Join the Network!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991100" y="3205739"/>
            <a:ext cx="4152900" cy="2595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sharing, HIPAA, COVID-19: Legal Issues &amp; Opportunities, May 4, 2021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3636" y="1870362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no cost, the Network provides legal support:</a:t>
            </a:r>
          </a:p>
        </p:txBody>
      </p:sp>
    </p:spTree>
    <p:extLst>
      <p:ext uri="{BB962C8B-B14F-4D97-AF65-F5344CB8AC3E}">
        <p14:creationId xmlns:p14="http://schemas.microsoft.com/office/powerpoint/2010/main" val="3981845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althy Kentucky">
      <a:dk1>
        <a:srgbClr val="006097"/>
      </a:dk1>
      <a:lt1>
        <a:srgbClr val="FFFFFF"/>
      </a:lt1>
      <a:dk2>
        <a:srgbClr val="006097"/>
      </a:dk2>
      <a:lt2>
        <a:srgbClr val="FFFFFF"/>
      </a:lt2>
      <a:accent1>
        <a:srgbClr val="64C8FF"/>
      </a:accent1>
      <a:accent2>
        <a:srgbClr val="919191"/>
      </a:accent2>
      <a:accent3>
        <a:srgbClr val="BCD75F"/>
      </a:accent3>
      <a:accent4>
        <a:srgbClr val="6EAA46"/>
      </a:accent4>
      <a:accent5>
        <a:srgbClr val="3CAAA5"/>
      </a:accent5>
      <a:accent6>
        <a:srgbClr val="4178A0"/>
      </a:accent6>
      <a:hlink>
        <a:srgbClr val="BCD75F"/>
      </a:hlink>
      <a:folHlink>
        <a:srgbClr val="6EAA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Healthy Kentucky">
      <a:dk1>
        <a:srgbClr val="006097"/>
      </a:dk1>
      <a:lt1>
        <a:srgbClr val="FFFFFF"/>
      </a:lt1>
      <a:dk2>
        <a:srgbClr val="006097"/>
      </a:dk2>
      <a:lt2>
        <a:srgbClr val="FFFFFF"/>
      </a:lt2>
      <a:accent1>
        <a:srgbClr val="64C8FF"/>
      </a:accent1>
      <a:accent2>
        <a:srgbClr val="919191"/>
      </a:accent2>
      <a:accent3>
        <a:srgbClr val="BCD75F"/>
      </a:accent3>
      <a:accent4>
        <a:srgbClr val="6EAA46"/>
      </a:accent4>
      <a:accent5>
        <a:srgbClr val="3CAAA5"/>
      </a:accent5>
      <a:accent6>
        <a:srgbClr val="4178A0"/>
      </a:accent6>
      <a:hlink>
        <a:srgbClr val="BCD75F"/>
      </a:hlink>
      <a:folHlink>
        <a:srgbClr val="6EAA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Healthy Kentucky">
      <a:dk1>
        <a:srgbClr val="006097"/>
      </a:dk1>
      <a:lt1>
        <a:srgbClr val="FFFFFF"/>
      </a:lt1>
      <a:dk2>
        <a:srgbClr val="006097"/>
      </a:dk2>
      <a:lt2>
        <a:srgbClr val="FFFFFF"/>
      </a:lt2>
      <a:accent1>
        <a:srgbClr val="64C8FF"/>
      </a:accent1>
      <a:accent2>
        <a:srgbClr val="919191"/>
      </a:accent2>
      <a:accent3>
        <a:srgbClr val="BCD75F"/>
      </a:accent3>
      <a:accent4>
        <a:srgbClr val="6EAA46"/>
      </a:accent4>
      <a:accent5>
        <a:srgbClr val="3CAAA5"/>
      </a:accent5>
      <a:accent6>
        <a:srgbClr val="4178A0"/>
      </a:accent6>
      <a:hlink>
        <a:srgbClr val="BCD75F"/>
      </a:hlink>
      <a:folHlink>
        <a:srgbClr val="6EAA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Network_PPT_template">
  <a:themeElements>
    <a:clrScheme name="Network">
      <a:dk1>
        <a:srgbClr val="404040"/>
      </a:dk1>
      <a:lt1>
        <a:srgbClr val="FEFEFE"/>
      </a:lt1>
      <a:dk2>
        <a:srgbClr val="B1BA1E"/>
      </a:dk2>
      <a:lt2>
        <a:srgbClr val="008877"/>
      </a:lt2>
      <a:accent1>
        <a:srgbClr val="247CBB"/>
      </a:accent1>
      <a:accent2>
        <a:srgbClr val="66B6E2"/>
      </a:accent2>
      <a:accent3>
        <a:srgbClr val="F1843D"/>
      </a:accent3>
      <a:accent4>
        <a:srgbClr val="67AE4B"/>
      </a:accent4>
      <a:accent5>
        <a:srgbClr val="8F6CAB"/>
      </a:accent5>
      <a:accent6>
        <a:srgbClr val="F05B5C"/>
      </a:accent6>
      <a:hlink>
        <a:srgbClr val="FF0000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3607</Words>
  <Application>Microsoft Office PowerPoint</Application>
  <PresentationFormat>On-screen Show (4:3)</PresentationFormat>
  <Paragraphs>588</Paragraphs>
  <Slides>60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60</vt:i4>
      </vt:variant>
    </vt:vector>
  </HeadingPairs>
  <TitlesOfParts>
    <vt:vector size="74" baseType="lpstr">
      <vt:lpstr>Arial</vt:lpstr>
      <vt:lpstr>Calibri</vt:lpstr>
      <vt:lpstr>Chalkduster</vt:lpstr>
      <vt:lpstr>Cooper Black</vt:lpstr>
      <vt:lpstr>Helvetica</vt:lpstr>
      <vt:lpstr>Lucida Grande</vt:lpstr>
      <vt:lpstr>Lucida Handwriting</vt:lpstr>
      <vt:lpstr>System Font Regular</vt:lpstr>
      <vt:lpstr>Times New Roman</vt:lpstr>
      <vt:lpstr>Wingdings</vt:lpstr>
      <vt:lpstr>Office Theme</vt:lpstr>
      <vt:lpstr>3_Office Theme</vt:lpstr>
      <vt:lpstr>5_Office Theme</vt:lpstr>
      <vt:lpstr>Network_PPT_template</vt:lpstr>
      <vt:lpstr>HEALTH FOR A CHANGE  Data sharing, HIPAA, COVID-19:  Legal Issues &amp; Opportunities  May 4, 2021</vt:lpstr>
      <vt:lpstr>Foundation for a Healthy Kentucky’s MISSION</vt:lpstr>
      <vt:lpstr>www.healthy-ky.org/events/health-for-a-change</vt:lpstr>
      <vt:lpstr>www.healthy-ky.org/events/health-for-a-change</vt:lpstr>
      <vt:lpstr>https://www.healthy-ky.org/events/bost-health-policy-forum</vt:lpstr>
      <vt:lpstr> Foundation RFP for Strategic Planning Consultant</vt:lpstr>
      <vt:lpstr>www.healthy-ky.org</vt:lpstr>
      <vt:lpstr>PowerPoint Presentation</vt:lpstr>
      <vt:lpstr>About the Network for Public Health Law</vt:lpstr>
      <vt:lpstr>PowerPoint Presentation</vt:lpstr>
      <vt:lpstr>Objective</vt:lpstr>
      <vt:lpstr>HIPAA basics</vt:lpstr>
      <vt:lpstr>PowerPoint Presentation</vt:lpstr>
      <vt:lpstr>PowerPoint Presentation</vt:lpstr>
      <vt:lpstr>What is HIPAA?     HIPPA  Health Insurance Portability &amp; Accountability Act  It’s more than privacy . . .</vt:lpstr>
      <vt:lpstr>What does HIPAA do? (privacy) </vt:lpstr>
      <vt:lpstr>What does HIPAA do? (privacy) </vt:lpstr>
      <vt:lpstr>What does HIPAA do? (security) </vt:lpstr>
      <vt:lpstr>What does HIPAA do? </vt:lpstr>
      <vt:lpstr>PowerPoint Presentation</vt:lpstr>
      <vt:lpstr>PowerPoint Presentation</vt:lpstr>
      <vt:lpstr>To whom does HIPAA apply? </vt:lpstr>
      <vt:lpstr>Certain health care providers</vt:lpstr>
      <vt:lpstr>Health plans</vt:lpstr>
      <vt:lpstr>Business Associates</vt:lpstr>
      <vt:lpstr>PowerPoint Presentation</vt:lpstr>
      <vt:lpstr>PowerPoint Presentation</vt:lpstr>
      <vt:lpstr>Hybrid entity means a single legal entity:</vt:lpstr>
      <vt:lpstr>PowerPoint Presentation</vt:lpstr>
      <vt:lpstr>PowerPoint Presentation</vt:lpstr>
      <vt:lpstr>Importance of understanding HIPAA</vt:lpstr>
      <vt:lpstr>PowerPoint Presentation</vt:lpstr>
      <vt:lpstr>PowerPoint Presentation</vt:lpstr>
      <vt:lpstr>What the HIPAA Privacy Rule covers</vt:lpstr>
      <vt:lpstr>Protected health information (PHI)</vt:lpstr>
      <vt:lpstr>PHI does not include:</vt:lpstr>
      <vt:lpstr>PowerPoint Presentation</vt:lpstr>
      <vt:lpstr>PowerPoint Presentation</vt:lpstr>
      <vt:lpstr>Is aggregate data PHI?</vt:lpstr>
      <vt:lpstr>Protected health information (PHI)</vt:lpstr>
      <vt:lpstr>PowerPoint Presentation</vt:lpstr>
      <vt:lpstr>PowerPoint Presentation</vt:lpstr>
      <vt:lpstr>What does HIPAA cover? PHI does not include education records that are covered by the Family Educational Rights Privacy Act (FERPA)</vt:lpstr>
      <vt:lpstr>HIPAA vs. FERPA</vt:lpstr>
      <vt:lpstr>What does HIPAA require? Privacy: Basic rules</vt:lpstr>
      <vt:lpstr>Minimum necessary rule</vt:lpstr>
      <vt:lpstr>PowerPoint Presentation</vt:lpstr>
      <vt:lpstr>What does HIPAA allow? Major exceptions to privacy prohibition</vt:lpstr>
      <vt:lpstr>Exception – health care operations</vt:lpstr>
      <vt:lpstr>Exception – Family &amp; Friends</vt:lpstr>
      <vt:lpstr>PowerPoint Presentation</vt:lpstr>
      <vt:lpstr>PowerPoint Presentation</vt:lpstr>
      <vt:lpstr>HIPAA exceptions that allow disclosure to public health departments</vt:lpstr>
      <vt:lpstr>Sharing Medicaid data example</vt:lpstr>
      <vt:lpstr>HIPAA and public health emergency preparedness and response</vt:lpstr>
      <vt:lpstr>PowerPoint Presentation</vt:lpstr>
      <vt:lpstr>PowerPoint Presentation</vt:lpstr>
      <vt:lpstr>HIPAA and COVID-19 </vt:lpstr>
      <vt:lpstr>https://www.networkforphl.org/resources/topics/covid-19/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Control of Tobacco Product Marketing and Sales in Kentucky</dc:title>
  <dc:creator>Bonnie Hackbarth</dc:creator>
  <cp:lastModifiedBy>Rachelle Seger</cp:lastModifiedBy>
  <cp:revision>434</cp:revision>
  <cp:lastPrinted>2021-05-04T15:11:44Z</cp:lastPrinted>
  <dcterms:created xsi:type="dcterms:W3CDTF">2020-07-27T16:59:22Z</dcterms:created>
  <dcterms:modified xsi:type="dcterms:W3CDTF">2021-05-04T15:12:39Z</dcterms:modified>
</cp:coreProperties>
</file>